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0"/>
  </p:notesMasterIdLst>
  <p:sldIdLst>
    <p:sldId id="279" r:id="rId2"/>
    <p:sldId id="647" r:id="rId3"/>
    <p:sldId id="628" r:id="rId4"/>
    <p:sldId id="638" r:id="rId5"/>
    <p:sldId id="651" r:id="rId6"/>
    <p:sldId id="670" r:id="rId7"/>
    <p:sldId id="639" r:id="rId8"/>
    <p:sldId id="33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 y="107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8</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2409371"/>
            <a:ext cx="6717827" cy="1611086"/>
          </a:xfrm>
        </p:spPr>
        <p:txBody>
          <a:bodyPr>
            <a:noAutofit/>
          </a:bodyPr>
          <a:lstStyle/>
          <a:p>
            <a:pPr algn="ctr"/>
            <a:r>
              <a:rPr lang="en-AU" sz="4800" dirty="0">
                <a:effectLst>
                  <a:outerShdw blurRad="38100" dist="38100" dir="2700000" algn="tl">
                    <a:srgbClr val="000000">
                      <a:alpha val="43137"/>
                    </a:srgbClr>
                  </a:outerShdw>
                </a:effectLst>
              </a:rPr>
              <a:t>Reconciliation</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322655"/>
            <a:ext cx="10566399" cy="633765"/>
          </a:xfrm>
        </p:spPr>
        <p:txBody>
          <a:bodyPr>
            <a:normAutofit/>
          </a:bodyPr>
          <a:lstStyle/>
          <a:p>
            <a:pPr defTabSz="1036638"/>
            <a:r>
              <a:rPr lang="en-US" altLang="en-US" sz="3200" dirty="0"/>
              <a:t>The Awakening Combination</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1836054" y="1761929"/>
            <a:ext cx="85198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
              <a:buFont typeface="+mj-lt"/>
              <a:buAutoNum type="arabicPeriod"/>
            </a:pPr>
            <a:r>
              <a:rPr lang="en-GB" altLang="en-US" sz="2800" dirty="0">
                <a:effectLst>
                  <a:outerShdw blurRad="38100" dist="38100" dir="2700000" algn="tl">
                    <a:srgbClr val="000000"/>
                  </a:outerShdw>
                </a:effectLst>
                <a:latin typeface="Palatino Linotype" panose="02040502050505030304" pitchFamily="18" charset="0"/>
              </a:rPr>
              <a:t>A belief that my sins were forgiven through Christ</a:t>
            </a:r>
          </a:p>
          <a:p>
            <a:pPr marL="514350" indent="-514350" algn="just">
              <a:buFont typeface="+mj-lt"/>
              <a:buAutoNum type="arabicPeriod"/>
            </a:pPr>
            <a:r>
              <a:rPr lang="en-GB" altLang="en-US" sz="2800" dirty="0">
                <a:effectLst>
                  <a:outerShdw blurRad="38100" dist="38100" dir="2700000" algn="tl">
                    <a:srgbClr val="000000"/>
                  </a:outerShdw>
                </a:effectLst>
                <a:latin typeface="Palatino Linotype" panose="02040502050505030304" pitchFamily="18" charset="0"/>
              </a:rPr>
              <a:t>A study of the writings of Waggoner and Jones </a:t>
            </a:r>
          </a:p>
          <a:p>
            <a:pPr marL="514350" indent="-514350" algn="just">
              <a:buFont typeface="+mj-lt"/>
              <a:buAutoNum type="arabicPeriod"/>
            </a:pPr>
            <a:r>
              <a:rPr lang="en-GB" altLang="en-US" sz="2800" dirty="0">
                <a:effectLst>
                  <a:outerShdw blurRad="38100" dist="38100" dir="2700000" algn="tl">
                    <a:srgbClr val="000000"/>
                  </a:outerShdw>
                </a:effectLst>
                <a:latin typeface="Palatino Linotype" panose="02040502050505030304" pitchFamily="18" charset="0"/>
              </a:rPr>
              <a:t>Marriage and children and the development of deep relationships</a:t>
            </a:r>
          </a:p>
        </p:txBody>
      </p:sp>
    </p:spTree>
    <p:extLst>
      <p:ext uri="{BB962C8B-B14F-4D97-AF65-F5344CB8AC3E}">
        <p14:creationId xmlns:p14="http://schemas.microsoft.com/office/powerpoint/2010/main" val="37917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824890" y="434740"/>
            <a:ext cx="10803470" cy="628459"/>
          </a:xfrm>
        </p:spPr>
        <p:txBody>
          <a:bodyPr>
            <a:normAutofit/>
          </a:bodyPr>
          <a:lstStyle/>
          <a:p>
            <a:pPr defTabSz="1036638"/>
            <a:r>
              <a:rPr lang="en-US" altLang="en-US" sz="3200" dirty="0"/>
              <a:t>Enoch’s Experience</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448734" y="1527656"/>
            <a:ext cx="1129453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Of Enoch it is written that he lived sixty-five years, and begat a son. After that he walked with God three hundred years. During these earlier years Enoch had loved and feared God and had kept His commandments. He was one of the holy line, the preservers of the true faith, the progenitors of the promised seed. From the lips of Adam he had learned the dark story of the Fall, and the cheering one of God’s grace as seen in the promise; and he relied upon the Redeemer to come. But after the birth of his first son, Enoch reached a higher experience; he was drawn into a closer relationship with God. He realized more fully his own obligations and responsibility as a son of God. And as he saw the child’s love for its father, its simple trust in his protection; as he felt the deep, yearning tenderness of his own heart for that first-born son, he learned a precious lesson of the wonderful love of God to men in the gift of His Son, and the confidence which the children of God may repose in their heavenly Father. PP 84.3</a:t>
            </a:r>
            <a:endParaRPr lang="en-AU"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CC55-0A61-49AD-119D-434B0555029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FB37C7-03EE-FE6B-D5DF-1D3FFE9FA22B}"/>
              </a:ext>
            </a:extLst>
          </p:cNvPr>
          <p:cNvSpPr>
            <a:spLocks noGrp="1" noChangeArrowheads="1"/>
          </p:cNvSpPr>
          <p:nvPr>
            <p:ph type="ctrTitle"/>
          </p:nvPr>
        </p:nvSpPr>
        <p:spPr>
          <a:xfrm>
            <a:off x="405187" y="248496"/>
            <a:ext cx="11381617" cy="628459"/>
          </a:xfrm>
        </p:spPr>
        <p:txBody>
          <a:bodyPr>
            <a:normAutofit/>
          </a:bodyPr>
          <a:lstStyle/>
          <a:p>
            <a:pPr defTabSz="1036638"/>
            <a:r>
              <a:rPr lang="en-US" altLang="en-US" sz="3200" dirty="0"/>
              <a:t>Seven Steps</a:t>
            </a:r>
          </a:p>
        </p:txBody>
      </p:sp>
      <p:sp>
        <p:nvSpPr>
          <p:cNvPr id="11267" name="Text Box 3">
            <a:extLst>
              <a:ext uri="{FF2B5EF4-FFF2-40B4-BE49-F238E27FC236}">
                <a16:creationId xmlns:a16="http://schemas.microsoft.com/office/drawing/2014/main" id="{C1BEE8DC-9FC4-CA02-7EA8-813BF1ED66BC}"/>
              </a:ext>
            </a:extLst>
          </p:cNvPr>
          <p:cNvSpPr txBox="1">
            <a:spLocks noChangeArrowheads="1"/>
          </p:cNvSpPr>
          <p:nvPr/>
        </p:nvSpPr>
        <p:spPr bwMode="auto">
          <a:xfrm>
            <a:off x="798281" y="993076"/>
            <a:ext cx="10363200" cy="508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800"/>
              </a:spcAft>
              <a:buNone/>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The Courtyard-Brass</a:t>
            </a:r>
          </a:p>
          <a:p>
            <a:pPr marL="342900" lvl="0" indent="-342900">
              <a:lnSpc>
                <a:spcPct val="107000"/>
              </a:lnSpc>
              <a:buFont typeface="+mj-lt"/>
              <a:buAutoNum type="arabicPeriod"/>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Learned the dark story of the fall</a:t>
            </a:r>
          </a:p>
          <a:p>
            <a:pPr marL="342900" lvl="0" indent="-342900">
              <a:lnSpc>
                <a:spcPct val="107000"/>
              </a:lnSpc>
              <a:buFont typeface="+mj-lt"/>
              <a:buAutoNum type="arabicPeriod"/>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The cheering one (story) of God’s grace in the promise</a:t>
            </a:r>
          </a:p>
          <a:p>
            <a:pPr marL="342900" lvl="0" indent="-342900">
              <a:lnSpc>
                <a:spcPct val="107000"/>
              </a:lnSpc>
              <a:spcAft>
                <a:spcPts val="800"/>
              </a:spcAft>
              <a:buFont typeface="+mj-lt"/>
              <a:buAutoNum type="arabicPeriod"/>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He relied upon the redeemer to come.</a:t>
            </a:r>
          </a:p>
          <a:p>
            <a:pPr>
              <a:lnSpc>
                <a:spcPct val="107000"/>
              </a:lnSpc>
              <a:spcAft>
                <a:spcPts val="800"/>
              </a:spcAft>
              <a:buNone/>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The Holy Place – Silver and Gold</a:t>
            </a:r>
          </a:p>
          <a:p>
            <a:pPr marL="342900" lvl="0" indent="-342900">
              <a:lnSpc>
                <a:spcPct val="107000"/>
              </a:lnSpc>
              <a:buFont typeface="+mj-lt"/>
              <a:buAutoNum type="arabicPeriod"/>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After birth of his son He reached a higher experience</a:t>
            </a:r>
          </a:p>
          <a:p>
            <a:pPr marL="342900" lvl="0" indent="-342900">
              <a:lnSpc>
                <a:spcPct val="107000"/>
              </a:lnSpc>
              <a:buFont typeface="+mj-lt"/>
              <a:buAutoNum type="arabicPeriod"/>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He was drawn into a closer relationship with God. </a:t>
            </a:r>
          </a:p>
          <a:p>
            <a:pPr marL="342900" lvl="0" indent="-342900">
              <a:lnSpc>
                <a:spcPct val="107000"/>
              </a:lnSpc>
              <a:spcAft>
                <a:spcPts val="800"/>
              </a:spcAft>
              <a:buFont typeface="+mj-lt"/>
              <a:buAutoNum type="arabicPeriod"/>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He realised more his obligations and responsibilities as a son of God</a:t>
            </a:r>
          </a:p>
          <a:p>
            <a:pPr>
              <a:lnSpc>
                <a:spcPct val="107000"/>
              </a:lnSpc>
              <a:spcAft>
                <a:spcPts val="800"/>
              </a:spcAft>
              <a:buNone/>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Most Holy Place – Gold and Silver</a:t>
            </a:r>
          </a:p>
          <a:p>
            <a:pPr marL="342900" lvl="0" indent="-342900">
              <a:lnSpc>
                <a:spcPct val="107000"/>
              </a:lnSpc>
              <a:buFont typeface="+mj-lt"/>
              <a:buAutoNum type="arabicPeriod"/>
            </a:pPr>
            <a:r>
              <a:rPr lang="en-AU" sz="2100" kern="100" dirty="0">
                <a:effectLst/>
                <a:latin typeface="Calibri" panose="020F0502020204030204" pitchFamily="34" charset="0"/>
                <a:ea typeface="Calibri" panose="020F0502020204030204" pitchFamily="34" charset="0"/>
                <a:cs typeface="Times New Roman" panose="02020603050405020304" pitchFamily="18" charset="0"/>
              </a:rPr>
              <a:t>As he saw the child’s love for its father, its simple trust in his protection as he felt the deep, yearning tenderness of his own heart for that first-born son, </a:t>
            </a:r>
            <a:r>
              <a:rPr lang="en-AU" sz="2100" b="1" kern="100" dirty="0">
                <a:effectLst/>
                <a:latin typeface="Calibri" panose="020F0502020204030204" pitchFamily="34" charset="0"/>
                <a:ea typeface="Calibri" panose="020F0502020204030204" pitchFamily="34" charset="0"/>
                <a:cs typeface="Times New Roman" panose="02020603050405020304" pitchFamily="18" charset="0"/>
              </a:rPr>
              <a:t>he learned a precious lesson of the wonderful love of God to men in the gift of His Son, and the confidence which the children of God may repose in their heavenly Father.</a:t>
            </a:r>
            <a:endParaRPr lang="en-AU"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814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1202259" y="483368"/>
            <a:ext cx="9291570" cy="628459"/>
          </a:xfrm>
        </p:spPr>
        <p:txBody>
          <a:bodyPr>
            <a:normAutofit fontScale="90000"/>
          </a:bodyPr>
          <a:lstStyle/>
          <a:p>
            <a:pPr defTabSz="1036638"/>
            <a:r>
              <a:rPr lang="en-US" altLang="en-US" sz="3200" dirty="0"/>
              <a:t>Christ Has Reconnected US Through the Blessing</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881813" y="1166755"/>
            <a:ext cx="1042836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the word that was spoken to Jesus at the Jordan, “This is My beloved Son, in whom I am well pleased,”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embraces humanity. God spoke to Jesus as our representative. With all our sins and weaknesses, we are not cast aside as worthless.</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hath made us accepted in the Beloved.” </a:t>
            </a:r>
            <a:r>
              <a:rPr lang="en-GB" altLang="en-US" sz="2400" dirty="0">
                <a:effectLst>
                  <a:outerShdw blurRad="38100" dist="38100" dir="2700000" algn="tl">
                    <a:srgbClr val="000000"/>
                  </a:outerShdw>
                </a:effectLst>
                <a:latin typeface="Palatino Linotype" panose="02040502050505030304" pitchFamily="18" charset="0"/>
              </a:rPr>
              <a:t>Ephesians 1:6. The glory that rested upon Christ is a pledge of the love of God for us. It tells us of the power of prayer,—how the human voice may reach the ear of God, and our petitions find acceptance in the courts of heaven.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By sin, earth was cut off from heaven, and alienated from its communion; but Jesus has connected it again with the sphere of glory. His love has encircled man, and reached the highest heaven. </a:t>
            </a:r>
            <a:r>
              <a:rPr lang="en-GB" altLang="en-US" sz="2400" dirty="0">
                <a:effectLst>
                  <a:outerShdw blurRad="38100" dist="38100" dir="2700000" algn="tl">
                    <a:srgbClr val="000000"/>
                  </a:outerShdw>
                </a:effectLst>
                <a:latin typeface="Palatino Linotype" panose="02040502050505030304" pitchFamily="18" charset="0"/>
              </a:rPr>
              <a:t>The light which fell from the open portals upon the head of our Saviour will fall upon us as we pray for help to resist temptation.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voice which spoke to Jesus says to every believing soul, This is My beloved child, in whom I am well pleased. </a:t>
            </a:r>
            <a:r>
              <a:rPr lang="en-GB" altLang="en-US" sz="2400" dirty="0">
                <a:effectLst>
                  <a:outerShdw blurRad="38100" dist="38100" dir="2700000" algn="tl">
                    <a:srgbClr val="000000"/>
                  </a:outerShdw>
                </a:effectLst>
                <a:latin typeface="Palatino Linotype" panose="02040502050505030304" pitchFamily="18" charset="0"/>
              </a:rPr>
              <a:t>DA 113.1</a:t>
            </a:r>
          </a:p>
        </p:txBody>
      </p:sp>
    </p:spTree>
    <p:extLst>
      <p:ext uri="{BB962C8B-B14F-4D97-AF65-F5344CB8AC3E}">
        <p14:creationId xmlns:p14="http://schemas.microsoft.com/office/powerpoint/2010/main" val="216934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7E95-ED76-CAC3-043B-679314DBC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D86889C-A828-AE06-1B1E-1B90B4C60C4F}"/>
              </a:ext>
            </a:extLst>
          </p:cNvPr>
          <p:cNvSpPr>
            <a:spLocks noGrp="1" noChangeArrowheads="1"/>
          </p:cNvSpPr>
          <p:nvPr>
            <p:ph type="ctrTitle"/>
          </p:nvPr>
        </p:nvSpPr>
        <p:spPr>
          <a:xfrm>
            <a:off x="870859" y="477180"/>
            <a:ext cx="10943770" cy="628459"/>
          </a:xfrm>
        </p:spPr>
        <p:txBody>
          <a:bodyPr>
            <a:normAutofit fontScale="90000"/>
          </a:bodyPr>
          <a:lstStyle/>
          <a:p>
            <a:pPr defTabSz="1036638"/>
            <a:r>
              <a:rPr lang="en-US" altLang="en-US" sz="3200" dirty="0"/>
              <a:t>A burst of light – love letter from Heaven</a:t>
            </a:r>
          </a:p>
        </p:txBody>
      </p:sp>
      <p:sp>
        <p:nvSpPr>
          <p:cNvPr id="11267" name="Text Box 3">
            <a:extLst>
              <a:ext uri="{FF2B5EF4-FFF2-40B4-BE49-F238E27FC236}">
                <a16:creationId xmlns:a16="http://schemas.microsoft.com/office/drawing/2014/main" id="{ABAEC421-161A-86ED-17E7-CF6C4B68F4FF}"/>
              </a:ext>
            </a:extLst>
          </p:cNvPr>
          <p:cNvSpPr txBox="1">
            <a:spLocks noChangeArrowheads="1"/>
          </p:cNvSpPr>
          <p:nvPr/>
        </p:nvSpPr>
        <p:spPr bwMode="auto">
          <a:xfrm>
            <a:off x="870859" y="1531589"/>
            <a:ext cx="10668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“Of course the idea of a propitiation or sacrifice is that there is wrath to be appeased. But take particular notice that it is we who require the sacrifice, and not God.” E.J. Waggoner, The Justice of Mercy, Present Truth UK Aug 30, 1894</a:t>
            </a:r>
          </a:p>
          <a:p>
            <a:pPr algn="just"/>
            <a:endParaRPr lang="en-GB" sz="2200" b="0" i="0" u="none" strike="noStrike" baseline="0" dirty="0">
              <a:latin typeface="Palatino Linotype" panose="02040502050505030304" pitchFamily="18" charset="0"/>
            </a:endParaRPr>
          </a:p>
          <a:p>
            <a:pPr algn="just"/>
            <a:r>
              <a:rPr lang="en-GB" sz="2200" b="0" i="0" u="none" strike="noStrike" baseline="0" dirty="0">
                <a:latin typeface="Palatino Linotype" panose="02040502050505030304" pitchFamily="18" charset="0"/>
              </a:rPr>
              <a:t>when we read that apart from the shedding of blood there is no remission, we know it means that no sins can be taken away except by the life of Christ. In Him is no sin; therefore when He imparts His life to a soul, that soul is at once cleansed from sin.” E.J. Waggoner, Present Truth UK, Sept 21, 1893</a:t>
            </a:r>
          </a:p>
        </p:txBody>
      </p:sp>
    </p:spTree>
    <p:extLst>
      <p:ext uri="{BB962C8B-B14F-4D97-AF65-F5344CB8AC3E}">
        <p14:creationId xmlns:p14="http://schemas.microsoft.com/office/powerpoint/2010/main" val="365709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Atonement/Reconciliation defined</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694262" y="1176444"/>
            <a:ext cx="1080346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 word “atonement” means at-one-</a:t>
            </a:r>
            <a:r>
              <a:rPr lang="en-GB" altLang="en-US" sz="2200" dirty="0" err="1">
                <a:effectLst>
                  <a:outerShdw blurRad="38100" dist="38100" dir="2700000" algn="tl">
                    <a:srgbClr val="000000"/>
                  </a:outerShdw>
                </a:effectLst>
                <a:latin typeface="Palatino Linotype" panose="02040502050505030304" pitchFamily="18" charset="0"/>
              </a:rPr>
              <a:t>ment</a:t>
            </a:r>
            <a:r>
              <a:rPr lang="en-GB" altLang="en-US" sz="2200" dirty="0">
                <a:effectLst>
                  <a:outerShdw blurRad="38100" dist="38100" dir="2700000" algn="tl">
                    <a:srgbClr val="000000"/>
                  </a:outerShdw>
                </a:effectLst>
                <a:latin typeface="Palatino Linotype" panose="02040502050505030304" pitchFamily="18" charset="0"/>
              </a:rPr>
              <a:t>. Sin had brought misery, and misery had brought a misunderstanding of God’s character. Thus men had come to hate God instead of loving him; and hating him, the one Father, men also hated man, their brother. Thus, instead of the one family and the one Father, men were separated from God and from each other, and held apart by hatred and selfishness. There must be an atonement.</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An atonement can be made only by God’s so revealing his love, in spite of sin and sorrow, that men’s hearts will be touched to tenderness; and they, being delivered from Satan’s delusions, may see how fully and terribly they have misunderstood the divine One, and so have done despite to the Spirit of his grace. Thus they may be led, as returning brethren, to come back to the Father’s house in blissful unity.</a:t>
            </a:r>
          </a:p>
          <a:p>
            <a:pPr algn="just"/>
            <a:r>
              <a:rPr lang="en-GB" altLang="en-US" sz="2200" dirty="0">
                <a:effectLst>
                  <a:outerShdw blurRad="38100" dist="38100" dir="2700000" algn="tl">
                    <a:srgbClr val="000000"/>
                  </a:outerShdw>
                </a:effectLst>
                <a:latin typeface="Palatino Linotype" panose="02040502050505030304" pitchFamily="18" charset="0"/>
              </a:rPr>
              <a:t>The atonement is not to appease God’s wrath, so that men dare come to him, but it is to reveal his love, so that they will come to him. George Fifield, God is Love, p. 48</a:t>
            </a:r>
          </a:p>
        </p:txBody>
      </p:sp>
    </p:spTree>
    <p:extLst>
      <p:ext uri="{BB962C8B-B14F-4D97-AF65-F5344CB8AC3E}">
        <p14:creationId xmlns:p14="http://schemas.microsoft.com/office/powerpoint/2010/main" val="13209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23613</TotalTime>
  <Words>959</Words>
  <Application>Microsoft Office PowerPoint</Application>
  <PresentationFormat>Widescreen</PresentationFormat>
  <Paragraphs>30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Bookman Old Style</vt:lpstr>
      <vt:lpstr>Calibri</vt:lpstr>
      <vt:lpstr>Palatino Linotype</vt:lpstr>
      <vt:lpstr>Rockwell</vt:lpstr>
      <vt:lpstr>Damask</vt:lpstr>
      <vt:lpstr>Reconciliation</vt:lpstr>
      <vt:lpstr>The Awakening Combination</vt:lpstr>
      <vt:lpstr>Enoch’s Experience</vt:lpstr>
      <vt:lpstr>Seven Steps</vt:lpstr>
      <vt:lpstr>Christ Has Reconnected US Through the Blessing</vt:lpstr>
      <vt:lpstr>A burst of light – love letter from Heaven</vt:lpstr>
      <vt:lpstr>Atonement/Reconciliation defined</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405</cp:revision>
  <dcterms:created xsi:type="dcterms:W3CDTF">2006-05-23T07:55:33Z</dcterms:created>
  <dcterms:modified xsi:type="dcterms:W3CDTF">2025-04-04T12:16:14Z</dcterms:modified>
</cp:coreProperties>
</file>