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Lst>
  <p:notesMasterIdLst>
    <p:notesMasterId r:id="rId29"/>
  </p:notesMasterIdLst>
  <p:sldIdLst>
    <p:sldId id="279" r:id="rId2"/>
    <p:sldId id="693" r:id="rId3"/>
    <p:sldId id="735" r:id="rId4"/>
    <p:sldId id="695" r:id="rId5"/>
    <p:sldId id="671" r:id="rId6"/>
    <p:sldId id="697" r:id="rId7"/>
    <p:sldId id="736" r:id="rId8"/>
    <p:sldId id="718" r:id="rId9"/>
    <p:sldId id="647" r:id="rId10"/>
    <p:sldId id="751" r:id="rId11"/>
    <p:sldId id="752" r:id="rId12"/>
    <p:sldId id="737" r:id="rId13"/>
    <p:sldId id="706" r:id="rId14"/>
    <p:sldId id="707" r:id="rId15"/>
    <p:sldId id="738" r:id="rId16"/>
    <p:sldId id="739" r:id="rId17"/>
    <p:sldId id="740" r:id="rId18"/>
    <p:sldId id="741" r:id="rId19"/>
    <p:sldId id="742" r:id="rId20"/>
    <p:sldId id="744" r:id="rId21"/>
    <p:sldId id="743" r:id="rId22"/>
    <p:sldId id="745" r:id="rId23"/>
    <p:sldId id="746" r:id="rId24"/>
    <p:sldId id="747" r:id="rId25"/>
    <p:sldId id="748" r:id="rId26"/>
    <p:sldId id="750" r:id="rId27"/>
    <p:sldId id="749"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84" y="588"/>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D2199AC6-CE83-7579-5502-CAB30FEE8704}"/>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18435" name="Rectangle 3">
            <a:extLst>
              <a:ext uri="{FF2B5EF4-FFF2-40B4-BE49-F238E27FC236}">
                <a16:creationId xmlns:a16="http://schemas.microsoft.com/office/drawing/2014/main" id="{29B3A382-C44A-B243-C464-353E9CA30A09}"/>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18436" name="Rectangle 4">
            <a:extLst>
              <a:ext uri="{FF2B5EF4-FFF2-40B4-BE49-F238E27FC236}">
                <a16:creationId xmlns:a16="http://schemas.microsoft.com/office/drawing/2014/main" id="{6E289C77-246A-2E19-CACD-9B592A8F0B60}"/>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8437" name="Rectangle 5">
            <a:extLst>
              <a:ext uri="{FF2B5EF4-FFF2-40B4-BE49-F238E27FC236}">
                <a16:creationId xmlns:a16="http://schemas.microsoft.com/office/drawing/2014/main" id="{F4C75F92-7E89-7189-8FF4-AB34FE53F369}"/>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8438" name="Rectangle 6">
            <a:extLst>
              <a:ext uri="{FF2B5EF4-FFF2-40B4-BE49-F238E27FC236}">
                <a16:creationId xmlns:a16="http://schemas.microsoft.com/office/drawing/2014/main" id="{078757D3-3955-E48B-6AEF-C7DEBB344F41}"/>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18439" name="Rectangle 7">
            <a:extLst>
              <a:ext uri="{FF2B5EF4-FFF2-40B4-BE49-F238E27FC236}">
                <a16:creationId xmlns:a16="http://schemas.microsoft.com/office/drawing/2014/main" id="{CE62AA99-74E5-778C-4D54-DB297777C522}"/>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5739DF1-8238-40C8-B4C2-C5866D4DD28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4C71AE3F-E6DE-4904-BDF4-5E6342F37850}" type="slidenum">
              <a:rPr lang="en-US" altLang="en-US" smtClean="0"/>
              <a:pPr/>
              <a:t>‹#›</a:t>
            </a:fld>
            <a:endParaRPr lang="en-US" altLang="en-US"/>
          </a:p>
        </p:txBody>
      </p:sp>
    </p:spTree>
    <p:extLst>
      <p:ext uri="{BB962C8B-B14F-4D97-AF65-F5344CB8AC3E}">
        <p14:creationId xmlns:p14="http://schemas.microsoft.com/office/powerpoint/2010/main" val="895832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2561464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9377661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736425-8D66-4205-8F09-00313B5D3F35}" type="slidenum">
              <a:rPr lang="en-US" altLang="en-US" smtClean="0"/>
              <a:pPr/>
              <a:t>‹#›</a:t>
            </a:fld>
            <a:endParaRPr lang="en-US" alt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7288793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38032715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8442287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38609675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E2DFFEE0-A85E-40EB-914D-C849F6DD9F33}" type="slidenum">
              <a:rPr lang="en-US" altLang="en-US" smtClean="0"/>
              <a:pPr/>
              <a:t>‹#›</a:t>
            </a:fld>
            <a:endParaRPr lang="en-US" altLang="en-US"/>
          </a:p>
        </p:txBody>
      </p:sp>
    </p:spTree>
    <p:extLst>
      <p:ext uri="{BB962C8B-B14F-4D97-AF65-F5344CB8AC3E}">
        <p14:creationId xmlns:p14="http://schemas.microsoft.com/office/powerpoint/2010/main" val="42472686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135275A1-0980-43D4-A938-F399040B26DE}" type="slidenum">
              <a:rPr lang="en-US" altLang="en-US" smtClean="0"/>
              <a:pPr/>
              <a:t>‹#›</a:t>
            </a:fld>
            <a:endParaRPr lang="en-US" altLang="en-US"/>
          </a:p>
        </p:txBody>
      </p:sp>
    </p:spTree>
    <p:extLst>
      <p:ext uri="{BB962C8B-B14F-4D97-AF65-F5344CB8AC3E}">
        <p14:creationId xmlns:p14="http://schemas.microsoft.com/office/powerpoint/2010/main" val="430649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91DE6709-1E79-4B04-BBFB-F46437A3949A}" type="slidenum">
              <a:rPr lang="en-US" altLang="en-US" smtClean="0"/>
              <a:pPr/>
              <a:t>‹#›</a:t>
            </a:fld>
            <a:endParaRPr lang="en-US" altLang="en-US"/>
          </a:p>
        </p:txBody>
      </p:sp>
    </p:spTree>
    <p:extLst>
      <p:ext uri="{BB962C8B-B14F-4D97-AF65-F5344CB8AC3E}">
        <p14:creationId xmlns:p14="http://schemas.microsoft.com/office/powerpoint/2010/main" val="2287757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862117A-A9B2-46B3-864D-9AEA2B9A1CCA}" type="slidenum">
              <a:rPr lang="en-US" altLang="en-US" smtClean="0"/>
              <a:pPr/>
              <a:t>‹#›</a:t>
            </a:fld>
            <a:endParaRPr lang="en-US" altLang="en-US"/>
          </a:p>
        </p:txBody>
      </p:sp>
    </p:spTree>
    <p:extLst>
      <p:ext uri="{BB962C8B-B14F-4D97-AF65-F5344CB8AC3E}">
        <p14:creationId xmlns:p14="http://schemas.microsoft.com/office/powerpoint/2010/main" val="2042246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1EA2903C-3DD7-4AE0-8FC0-983D65FB4D04}" type="slidenum">
              <a:rPr lang="en-US" altLang="en-US" smtClean="0"/>
              <a:pPr/>
              <a:t>‹#›</a:t>
            </a:fld>
            <a:endParaRPr lang="en-US" altLang="en-US"/>
          </a:p>
        </p:txBody>
      </p:sp>
    </p:spTree>
    <p:extLst>
      <p:ext uri="{BB962C8B-B14F-4D97-AF65-F5344CB8AC3E}">
        <p14:creationId xmlns:p14="http://schemas.microsoft.com/office/powerpoint/2010/main" val="4241430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1222146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5BF6E834-8518-4AF1-B7F1-5DCF3C1B9055}" type="slidenum">
              <a:rPr lang="en-US" altLang="en-US" smtClean="0"/>
              <a:pPr/>
              <a:t>‹#›</a:t>
            </a:fld>
            <a:endParaRPr lang="en-US" altLang="en-US"/>
          </a:p>
        </p:txBody>
      </p:sp>
    </p:spTree>
    <p:extLst>
      <p:ext uri="{BB962C8B-B14F-4D97-AF65-F5344CB8AC3E}">
        <p14:creationId xmlns:p14="http://schemas.microsoft.com/office/powerpoint/2010/main" val="900894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82CA0FF5-FF93-4899-9D42-0E1B42757686}" type="slidenum">
              <a:rPr lang="en-US" altLang="en-US" smtClean="0"/>
              <a:pPr/>
              <a:t>‹#›</a:t>
            </a:fld>
            <a:endParaRPr lang="en-US" altLang="en-US"/>
          </a:p>
        </p:txBody>
      </p:sp>
    </p:spTree>
    <p:extLst>
      <p:ext uri="{BB962C8B-B14F-4D97-AF65-F5344CB8AC3E}">
        <p14:creationId xmlns:p14="http://schemas.microsoft.com/office/powerpoint/2010/main" val="568747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DF600080-C883-4CF2-9B68-56024F800E2C}" type="slidenum">
              <a:rPr lang="en-US" altLang="en-US" smtClean="0"/>
              <a:pPr/>
              <a:t>‹#›</a:t>
            </a:fld>
            <a:endParaRPr lang="en-US" altLang="en-US"/>
          </a:p>
        </p:txBody>
      </p:sp>
    </p:spTree>
    <p:extLst>
      <p:ext uri="{BB962C8B-B14F-4D97-AF65-F5344CB8AC3E}">
        <p14:creationId xmlns:p14="http://schemas.microsoft.com/office/powerpoint/2010/main" val="258272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993F0E72-8E01-4996-94CE-527DAAE3227D}" type="slidenum">
              <a:rPr lang="en-US" altLang="en-US" smtClean="0"/>
              <a:pPr/>
              <a:t>‹#›</a:t>
            </a:fld>
            <a:endParaRPr lang="en-US" altLang="en-US"/>
          </a:p>
        </p:txBody>
      </p:sp>
    </p:spTree>
    <p:extLst>
      <p:ext uri="{BB962C8B-B14F-4D97-AF65-F5344CB8AC3E}">
        <p14:creationId xmlns:p14="http://schemas.microsoft.com/office/powerpoint/2010/main" val="1271570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lt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4249073091"/>
      </p:ext>
    </p:extLst>
  </p:cSld>
  <p:clrMap bg1="dk1" tx1="lt1" bg2="dk2"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webp"/><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hyperlink" Target="https://adventistreview.org/magazine-article/war-and-adventism/"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5486400" y="2387068"/>
            <a:ext cx="5605728" cy="1611086"/>
          </a:xfrm>
        </p:spPr>
        <p:txBody>
          <a:bodyPr>
            <a:noAutofit/>
          </a:bodyPr>
          <a:lstStyle/>
          <a:p>
            <a:pPr algn="ctr"/>
            <a:r>
              <a:rPr lang="en-AU" sz="4800" dirty="0">
                <a:effectLst>
                  <a:outerShdw blurRad="38100" dist="38100" dir="2700000" algn="tl">
                    <a:srgbClr val="000000">
                      <a:alpha val="43137"/>
                    </a:srgbClr>
                  </a:outerShdw>
                </a:effectLst>
              </a:rPr>
              <a:t>Sacrifice, War and the Daily Part 2</a:t>
            </a:r>
            <a:endParaRPr lang="en-AU" sz="7200"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DFB5F4B5-1F3B-4719-96F1-B21DB150D8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158" y="1881579"/>
            <a:ext cx="4554742" cy="3037037"/>
          </a:xfrm>
          <a:prstGeom prst="rect">
            <a:avLst/>
          </a:prstGeom>
        </p:spPr>
      </p:pic>
    </p:spTree>
    <p:extLst>
      <p:ext uri="{BB962C8B-B14F-4D97-AF65-F5344CB8AC3E}">
        <p14:creationId xmlns:p14="http://schemas.microsoft.com/office/powerpoint/2010/main" val="1275453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BB180-C993-C5CD-6E46-4959E6D87C4F}"/>
              </a:ext>
            </a:extLst>
          </p:cNvPr>
          <p:cNvSpPr>
            <a:spLocks noGrp="1"/>
          </p:cNvSpPr>
          <p:nvPr>
            <p:ph type="title"/>
          </p:nvPr>
        </p:nvSpPr>
        <p:spPr>
          <a:xfrm>
            <a:off x="913795" y="609600"/>
            <a:ext cx="10353761" cy="909711"/>
          </a:xfrm>
        </p:spPr>
        <p:txBody>
          <a:bodyPr/>
          <a:lstStyle/>
          <a:p>
            <a:r>
              <a:rPr lang="en-AU" dirty="0"/>
              <a:t>WW1 in Germany</a:t>
            </a:r>
          </a:p>
        </p:txBody>
      </p:sp>
      <p:sp>
        <p:nvSpPr>
          <p:cNvPr id="4" name="TextBox 3">
            <a:extLst>
              <a:ext uri="{FF2B5EF4-FFF2-40B4-BE49-F238E27FC236}">
                <a16:creationId xmlns:a16="http://schemas.microsoft.com/office/drawing/2014/main" id="{678A1505-8139-3D8D-65CF-C0514412EE6D}"/>
              </a:ext>
            </a:extLst>
          </p:cNvPr>
          <p:cNvSpPr txBox="1"/>
          <p:nvPr/>
        </p:nvSpPr>
        <p:spPr>
          <a:xfrm>
            <a:off x="604911" y="1420837"/>
            <a:ext cx="10846192" cy="4985980"/>
          </a:xfrm>
          <a:prstGeom prst="rect">
            <a:avLst/>
          </a:prstGeom>
          <a:noFill/>
        </p:spPr>
        <p:txBody>
          <a:bodyPr wrap="square" rtlCol="0">
            <a:spAutoFit/>
          </a:bodyPr>
          <a:lstStyle/>
          <a:p>
            <a:pPr algn="just"/>
            <a:r>
              <a:rPr lang="en-GB" sz="2000" dirty="0">
                <a:latin typeface="Palatino Linotype" panose="02040502050505030304" pitchFamily="18" charset="0"/>
              </a:rPr>
              <a:t>Thousands of Adventists were filled with consternation and began to protest when they read the circular letter of August 2, 1914, signed by Elder G. Dail, secretary of the European Division, which contained the following instructions:</a:t>
            </a:r>
          </a:p>
          <a:p>
            <a:pPr algn="just"/>
            <a:r>
              <a:rPr lang="en-GB" sz="2000" dirty="0">
                <a:latin typeface="Palatino Linotype" panose="02040502050505030304" pitchFamily="18" charset="0"/>
              </a:rPr>
              <a:t> </a:t>
            </a:r>
          </a:p>
          <a:p>
            <a:pPr algn="just"/>
            <a:r>
              <a:rPr lang="en-GB" sz="2000" dirty="0">
                <a:latin typeface="Palatino Linotype" panose="02040502050505030304" pitchFamily="18" charset="0"/>
              </a:rPr>
              <a:t>"We should do our military duties cheerfully whilst we are in service or being called to serve, so that the officers in charge will find in us valiant and true soldiers who are ready to die for their homes, for our army, and for our fatherland."</a:t>
            </a:r>
          </a:p>
          <a:p>
            <a:pPr algn="just"/>
            <a:r>
              <a:rPr lang="en-GB" sz="2000" dirty="0">
                <a:latin typeface="Palatino Linotype" panose="02040502050505030304" pitchFamily="18" charset="0"/>
              </a:rPr>
              <a:t> </a:t>
            </a:r>
          </a:p>
          <a:p>
            <a:pPr algn="just"/>
            <a:r>
              <a:rPr lang="en-GB" sz="2000" dirty="0">
                <a:latin typeface="Palatino Linotype" panose="02040502050505030304" pitchFamily="18" charset="0"/>
              </a:rPr>
              <a:t>To aggravate the distress of these conscientious objectors, the commitment of the leadership, according to a declaration submitted by the East German Union to the Ministry of War (August 4, 1914), signed by the Union president, H. F. Schuberth, was brought to their knowledge providentially a few days later. They said:</a:t>
            </a:r>
          </a:p>
          <a:p>
            <a:pPr algn="just"/>
            <a:endParaRPr lang="en-GB" sz="2000" dirty="0">
              <a:latin typeface="Palatino Linotype" panose="02040502050505030304" pitchFamily="18" charset="0"/>
            </a:endParaRPr>
          </a:p>
          <a:p>
            <a:pPr algn="just"/>
            <a:r>
              <a:rPr lang="en-GB" sz="2000" dirty="0">
                <a:latin typeface="Palatino Linotype" panose="02040502050505030304" pitchFamily="18" charset="0"/>
              </a:rPr>
              <a:t>"We have bound ourselves together in the </a:t>
            </a:r>
            <a:r>
              <a:rPr lang="en-GB" sz="2000" dirty="0" err="1">
                <a:latin typeface="Palatino Linotype" panose="02040502050505030304" pitchFamily="18" charset="0"/>
              </a:rPr>
              <a:t>defense</a:t>
            </a:r>
            <a:r>
              <a:rPr lang="en-GB" sz="2000" dirty="0">
                <a:latin typeface="Palatino Linotype" panose="02040502050505030304" pitchFamily="18" charset="0"/>
              </a:rPr>
              <a:t> of the Fatherland, and under these circumstances we will also bear arms on Saturday (Sabbath)."</a:t>
            </a:r>
          </a:p>
          <a:p>
            <a:endParaRPr lang="en-AU" dirty="0"/>
          </a:p>
        </p:txBody>
      </p:sp>
    </p:spTree>
    <p:extLst>
      <p:ext uri="{BB962C8B-B14F-4D97-AF65-F5344CB8AC3E}">
        <p14:creationId xmlns:p14="http://schemas.microsoft.com/office/powerpoint/2010/main" val="3863634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5D99C3-8E9B-E847-6629-C496F6D7F2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A4B33A-9050-B4D4-B445-AFFEB81923A8}"/>
              </a:ext>
            </a:extLst>
          </p:cNvPr>
          <p:cNvSpPr>
            <a:spLocks noGrp="1"/>
          </p:cNvSpPr>
          <p:nvPr>
            <p:ph type="title"/>
          </p:nvPr>
        </p:nvSpPr>
        <p:spPr>
          <a:xfrm>
            <a:off x="913795" y="609600"/>
            <a:ext cx="10353761" cy="909711"/>
          </a:xfrm>
        </p:spPr>
        <p:txBody>
          <a:bodyPr/>
          <a:lstStyle/>
          <a:p>
            <a:r>
              <a:rPr lang="en-AU" dirty="0"/>
              <a:t>WW1 in Germany</a:t>
            </a:r>
          </a:p>
        </p:txBody>
      </p:sp>
      <p:sp>
        <p:nvSpPr>
          <p:cNvPr id="4" name="TextBox 3">
            <a:extLst>
              <a:ext uri="{FF2B5EF4-FFF2-40B4-BE49-F238E27FC236}">
                <a16:creationId xmlns:a16="http://schemas.microsoft.com/office/drawing/2014/main" id="{8D31EC4C-AC8A-BCE3-0485-5A392E3DC9EC}"/>
              </a:ext>
            </a:extLst>
          </p:cNvPr>
          <p:cNvSpPr txBox="1"/>
          <p:nvPr/>
        </p:nvSpPr>
        <p:spPr>
          <a:xfrm>
            <a:off x="562708" y="1645920"/>
            <a:ext cx="10846192" cy="2831544"/>
          </a:xfrm>
          <a:prstGeom prst="rect">
            <a:avLst/>
          </a:prstGeom>
          <a:noFill/>
        </p:spPr>
        <p:txBody>
          <a:bodyPr wrap="square" rtlCol="0">
            <a:spAutoFit/>
          </a:bodyPr>
          <a:lstStyle/>
          <a:p>
            <a:pPr algn="just"/>
            <a:r>
              <a:rPr lang="en-GB" sz="2000" dirty="0">
                <a:latin typeface="Palatino Linotype" panose="02040502050505030304" pitchFamily="18" charset="0"/>
              </a:rPr>
              <a:t>An additional shock to those faithful few was the publication of the booklet Der Christ und der Krieg (The Christian and War), in 1916. There, on page 18, three of the main Adventist leaders in Germany made the following declaration:</a:t>
            </a:r>
          </a:p>
          <a:p>
            <a:pPr algn="just"/>
            <a:endParaRPr lang="en-GB" sz="2000" dirty="0">
              <a:latin typeface="Palatino Linotype" panose="02040502050505030304" pitchFamily="18" charset="0"/>
            </a:endParaRPr>
          </a:p>
          <a:p>
            <a:pPr algn="just"/>
            <a:r>
              <a:rPr lang="en-GB" sz="2000" dirty="0">
                <a:latin typeface="Palatino Linotype" panose="02040502050505030304" pitchFamily="18" charset="0"/>
              </a:rPr>
              <a:t>"In all that we have said, </a:t>
            </a:r>
            <a:r>
              <a:rPr lang="en-GB" sz="2000" dirty="0">
                <a:solidFill>
                  <a:schemeClr val="accent1"/>
                </a:solidFill>
                <a:latin typeface="Palatino Linotype" panose="02040502050505030304" pitchFamily="18" charset="0"/>
              </a:rPr>
              <a:t>we have shown that the Bible teaches: first, that taking part in war is not a transgression of the sixth commandment; second, that doing military service on the Sabbath is not a transgression of the fourth commandment.“</a:t>
            </a:r>
          </a:p>
          <a:p>
            <a:pPr algn="just"/>
            <a:endParaRPr lang="en-GB" sz="2000" dirty="0">
              <a:latin typeface="Palatino Linotype" panose="02040502050505030304" pitchFamily="18" charset="0"/>
            </a:endParaRPr>
          </a:p>
          <a:p>
            <a:pPr algn="just"/>
            <a:r>
              <a:rPr lang="en-AU" dirty="0"/>
              <a:t>https://legacy.sdarm.org/about-us/origin/the-great-crisis/in-germany</a:t>
            </a:r>
          </a:p>
        </p:txBody>
      </p:sp>
    </p:spTree>
    <p:extLst>
      <p:ext uri="{BB962C8B-B14F-4D97-AF65-F5344CB8AC3E}">
        <p14:creationId xmlns:p14="http://schemas.microsoft.com/office/powerpoint/2010/main" val="3958821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622113-5FED-E8AC-A494-D4E5DC0E955B}"/>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83F7520C-AE0B-8899-F890-FF77F2E8D375}"/>
              </a:ext>
            </a:extLst>
          </p:cNvPr>
          <p:cNvSpPr>
            <a:spLocks noGrp="1" noChangeArrowheads="1"/>
          </p:cNvSpPr>
          <p:nvPr>
            <p:ph type="ctrTitle"/>
          </p:nvPr>
        </p:nvSpPr>
        <p:spPr>
          <a:xfrm>
            <a:off x="812799" y="477202"/>
            <a:ext cx="10566399" cy="633765"/>
          </a:xfrm>
        </p:spPr>
        <p:txBody>
          <a:bodyPr>
            <a:normAutofit/>
          </a:bodyPr>
          <a:lstStyle/>
          <a:p>
            <a:pPr defTabSz="1036638"/>
            <a:r>
              <a:rPr lang="en-US" altLang="en-US" sz="3200" dirty="0"/>
              <a:t>An interesting Correlation </a:t>
            </a:r>
          </a:p>
        </p:txBody>
      </p:sp>
      <p:sp>
        <p:nvSpPr>
          <p:cNvPr id="11267" name="Text Box 3">
            <a:extLst>
              <a:ext uri="{FF2B5EF4-FFF2-40B4-BE49-F238E27FC236}">
                <a16:creationId xmlns:a16="http://schemas.microsoft.com/office/drawing/2014/main" id="{C66957C1-63B4-FB7D-0B2E-0ED0642D273F}"/>
              </a:ext>
            </a:extLst>
          </p:cNvPr>
          <p:cNvSpPr txBox="1">
            <a:spLocks noChangeArrowheads="1"/>
          </p:cNvSpPr>
          <p:nvPr/>
        </p:nvSpPr>
        <p:spPr bwMode="auto">
          <a:xfrm>
            <a:off x="715888" y="1303627"/>
            <a:ext cx="10760219"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The principle of Penal substitution is that God sends His Son to die in the war of the Great Controversy to atone for this sins of humanity (the nation)</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In beholding such a God, men are influenced to send their sons to wars as a means of preserving their nation and satisfying their feelings of justice against another nation.  </a:t>
            </a:r>
          </a:p>
        </p:txBody>
      </p:sp>
    </p:spTree>
    <p:extLst>
      <p:ext uri="{BB962C8B-B14F-4D97-AF65-F5344CB8AC3E}">
        <p14:creationId xmlns:p14="http://schemas.microsoft.com/office/powerpoint/2010/main" val="3637693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65DC8-D8C2-BABE-023C-618DB915F9AC}"/>
              </a:ext>
            </a:extLst>
          </p:cNvPr>
          <p:cNvSpPr>
            <a:spLocks noGrp="1"/>
          </p:cNvSpPr>
          <p:nvPr>
            <p:ph type="title"/>
          </p:nvPr>
        </p:nvSpPr>
        <p:spPr/>
        <p:txBody>
          <a:bodyPr/>
          <a:lstStyle/>
          <a:p>
            <a:endParaRPr lang="en-AU"/>
          </a:p>
        </p:txBody>
      </p:sp>
      <p:pic>
        <p:nvPicPr>
          <p:cNvPr id="5" name="Content Placeholder 4">
            <a:extLst>
              <a:ext uri="{FF2B5EF4-FFF2-40B4-BE49-F238E27FC236}">
                <a16:creationId xmlns:a16="http://schemas.microsoft.com/office/drawing/2014/main" id="{62199558-16BC-0A27-71F2-703E76B63958}"/>
              </a:ext>
            </a:extLst>
          </p:cNvPr>
          <p:cNvPicPr>
            <a:picLocks noGrp="1" noChangeAspect="1"/>
          </p:cNvPicPr>
          <p:nvPr>
            <p:ph idx="1"/>
          </p:nvPr>
        </p:nvPicPr>
        <p:blipFill>
          <a:blip r:embed="rId2"/>
          <a:srcRect t="15548"/>
          <a:stretch>
            <a:fillRect/>
          </a:stretch>
        </p:blipFill>
        <p:spPr>
          <a:xfrm>
            <a:off x="-96539" y="15526"/>
            <a:ext cx="12261735" cy="6842474"/>
          </a:xfrm>
          <a:prstGeom prst="rect">
            <a:avLst/>
          </a:prstGeom>
        </p:spPr>
      </p:pic>
    </p:spTree>
    <p:extLst>
      <p:ext uri="{BB962C8B-B14F-4D97-AF65-F5344CB8AC3E}">
        <p14:creationId xmlns:p14="http://schemas.microsoft.com/office/powerpoint/2010/main" val="14500651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1BDA67-5C5B-75E9-94CD-18B56900F6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A3C763-CD5D-9190-3D4D-C309D15E0671}"/>
              </a:ext>
            </a:extLst>
          </p:cNvPr>
          <p:cNvSpPr>
            <a:spLocks noGrp="1"/>
          </p:cNvSpPr>
          <p:nvPr>
            <p:ph type="title"/>
          </p:nvPr>
        </p:nvSpPr>
        <p:spPr/>
        <p:txBody>
          <a:bodyPr/>
          <a:lstStyle/>
          <a:p>
            <a:endParaRPr lang="en-AU"/>
          </a:p>
        </p:txBody>
      </p:sp>
      <p:pic>
        <p:nvPicPr>
          <p:cNvPr id="7" name="Content Placeholder 6">
            <a:extLst>
              <a:ext uri="{FF2B5EF4-FFF2-40B4-BE49-F238E27FC236}">
                <a16:creationId xmlns:a16="http://schemas.microsoft.com/office/drawing/2014/main" id="{67588A68-6F71-F56B-F5E2-8A9E257599B7}"/>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20510"/>
          <a:stretch>
            <a:fillRect/>
          </a:stretch>
        </p:blipFill>
        <p:spPr>
          <a:xfrm>
            <a:off x="0" y="-12353"/>
            <a:ext cx="12192000" cy="6870353"/>
          </a:xfrm>
        </p:spPr>
      </p:pic>
    </p:spTree>
    <p:extLst>
      <p:ext uri="{BB962C8B-B14F-4D97-AF65-F5344CB8AC3E}">
        <p14:creationId xmlns:p14="http://schemas.microsoft.com/office/powerpoint/2010/main" val="1221351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189F12-861C-7BE8-3D80-FC61E5AE2C05}"/>
              </a:ext>
            </a:extLst>
          </p:cNvPr>
          <p:cNvPicPr>
            <a:picLocks noChangeAspect="1"/>
          </p:cNvPicPr>
          <p:nvPr/>
        </p:nvPicPr>
        <p:blipFill>
          <a:blip r:embed="rId2">
            <a:extLst>
              <a:ext uri="{28A0092B-C50C-407E-A947-70E740481C1C}">
                <a14:useLocalDpi xmlns:a14="http://schemas.microsoft.com/office/drawing/2010/main" val="0"/>
              </a:ext>
            </a:extLst>
          </a:blip>
          <a:srcRect t="15912" b="9077"/>
          <a:stretch>
            <a:fillRect/>
          </a:stretch>
        </p:blipFill>
        <p:spPr>
          <a:xfrm>
            <a:off x="-1" y="0"/>
            <a:ext cx="12190301" cy="6857999"/>
          </a:xfrm>
          <a:prstGeom prst="rect">
            <a:avLst/>
          </a:prstGeom>
        </p:spPr>
      </p:pic>
    </p:spTree>
    <p:extLst>
      <p:ext uri="{BB962C8B-B14F-4D97-AF65-F5344CB8AC3E}">
        <p14:creationId xmlns:p14="http://schemas.microsoft.com/office/powerpoint/2010/main" val="18387204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B9E770A-7CBD-0241-DFD0-3D67C63D99DF}"/>
              </a:ext>
            </a:extLst>
          </p:cNvPr>
          <p:cNvPicPr>
            <a:picLocks noChangeAspect="1"/>
          </p:cNvPicPr>
          <p:nvPr/>
        </p:nvPicPr>
        <p:blipFill>
          <a:blip r:embed="rId2"/>
          <a:stretch>
            <a:fillRect/>
          </a:stretch>
        </p:blipFill>
        <p:spPr>
          <a:xfrm>
            <a:off x="0" y="0"/>
            <a:ext cx="12301979" cy="6858000"/>
          </a:xfrm>
          <a:prstGeom prst="rect">
            <a:avLst/>
          </a:prstGeom>
        </p:spPr>
      </p:pic>
    </p:spTree>
    <p:extLst>
      <p:ext uri="{BB962C8B-B14F-4D97-AF65-F5344CB8AC3E}">
        <p14:creationId xmlns:p14="http://schemas.microsoft.com/office/powerpoint/2010/main" val="6369585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1A634F-1B37-C5AA-7C84-0192D68D6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6311529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9E9404-4FC3-CABA-ADB2-AE9A67FB37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8468" y="-16694"/>
            <a:ext cx="10396024" cy="6932036"/>
          </a:xfrm>
          <a:prstGeom prst="rect">
            <a:avLst/>
          </a:prstGeom>
        </p:spPr>
      </p:pic>
    </p:spTree>
    <p:extLst>
      <p:ext uri="{BB962C8B-B14F-4D97-AF65-F5344CB8AC3E}">
        <p14:creationId xmlns:p14="http://schemas.microsoft.com/office/powerpoint/2010/main" val="40858099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A4D97F-F511-8D79-5605-F442F6549A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9311" y="-3515"/>
            <a:ext cx="9148689" cy="6861516"/>
          </a:xfrm>
          <a:prstGeom prst="rect">
            <a:avLst/>
          </a:prstGeom>
        </p:spPr>
      </p:pic>
    </p:spTree>
    <p:extLst>
      <p:ext uri="{BB962C8B-B14F-4D97-AF65-F5344CB8AC3E}">
        <p14:creationId xmlns:p14="http://schemas.microsoft.com/office/powerpoint/2010/main" val="2625362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0A1625-53A6-450C-9E78-D1D1239CB070}"/>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9038908E-F10A-EAA3-55E8-370DBC09F035}"/>
              </a:ext>
            </a:extLst>
          </p:cNvPr>
          <p:cNvSpPr>
            <a:spLocks noGrp="1" noChangeArrowheads="1"/>
          </p:cNvSpPr>
          <p:nvPr>
            <p:ph type="ctrTitle"/>
          </p:nvPr>
        </p:nvSpPr>
        <p:spPr>
          <a:xfrm>
            <a:off x="1254542" y="447293"/>
            <a:ext cx="9422836" cy="628459"/>
          </a:xfrm>
        </p:spPr>
        <p:txBody>
          <a:bodyPr>
            <a:normAutofit/>
          </a:bodyPr>
          <a:lstStyle/>
          <a:p>
            <a:pPr defTabSz="1036638"/>
            <a:r>
              <a:rPr lang="en-US" altLang="en-US" sz="3200" dirty="0"/>
              <a:t>King of Peace Blesses Prince of War</a:t>
            </a:r>
          </a:p>
        </p:txBody>
      </p:sp>
      <p:sp>
        <p:nvSpPr>
          <p:cNvPr id="11267" name="Text Box 3">
            <a:extLst>
              <a:ext uri="{FF2B5EF4-FFF2-40B4-BE49-F238E27FC236}">
                <a16:creationId xmlns:a16="http://schemas.microsoft.com/office/drawing/2014/main" id="{B99CB565-EA6B-EA11-00EA-115D585F9DA0}"/>
              </a:ext>
            </a:extLst>
          </p:cNvPr>
          <p:cNvSpPr txBox="1">
            <a:spLocks noChangeArrowheads="1"/>
          </p:cNvSpPr>
          <p:nvPr/>
        </p:nvSpPr>
        <p:spPr bwMode="auto">
          <a:xfrm>
            <a:off x="806548" y="2071305"/>
            <a:ext cx="10578904"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sz="2400" dirty="0">
                <a:latin typeface="Palatino Linotype" panose="02040502050505030304" pitchFamily="18" charset="0"/>
              </a:rPr>
              <a:t>Then Melchizedek </a:t>
            </a:r>
            <a:r>
              <a:rPr lang="en-GB" sz="2400" dirty="0">
                <a:solidFill>
                  <a:schemeClr val="accent1"/>
                </a:solidFill>
                <a:latin typeface="Palatino Linotype" panose="02040502050505030304" pitchFamily="18" charset="0"/>
              </a:rPr>
              <a:t>king of Salem (Peace) </a:t>
            </a:r>
            <a:r>
              <a:rPr lang="en-GB" sz="2400" dirty="0">
                <a:latin typeface="Palatino Linotype" panose="02040502050505030304" pitchFamily="18" charset="0"/>
              </a:rPr>
              <a:t>brought out bread and wine; he was the priest of God Most High. </a:t>
            </a:r>
            <a:r>
              <a:rPr lang="en-GB" sz="2400" dirty="0">
                <a:solidFill>
                  <a:schemeClr val="accent1"/>
                </a:solidFill>
                <a:latin typeface="Palatino Linotype" panose="02040502050505030304" pitchFamily="18" charset="0"/>
              </a:rPr>
              <a:t>And he blessed him </a:t>
            </a:r>
            <a:r>
              <a:rPr lang="en-GB" sz="2400" dirty="0">
                <a:latin typeface="Palatino Linotype" panose="02040502050505030304" pitchFamily="18" charset="0"/>
              </a:rPr>
              <a:t>and said: "Blessed be Abram of God Most High, Possessor of heaven and earth; And blessed be God Most High, Who has delivered your enemies into your hand." And he gave him a tithe of all. Genesis 14:18-20</a:t>
            </a:r>
            <a:endParaRPr lang="en-AU" sz="2400" dirty="0">
              <a:latin typeface="Palatino Linotype" panose="02040502050505030304" pitchFamily="18" charset="0"/>
            </a:endParaRPr>
          </a:p>
        </p:txBody>
      </p:sp>
    </p:spTree>
    <p:extLst>
      <p:ext uri="{BB962C8B-B14F-4D97-AF65-F5344CB8AC3E}">
        <p14:creationId xmlns:p14="http://schemas.microsoft.com/office/powerpoint/2010/main" val="10242791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8B2A60-47BD-5DF0-7900-8690236BB8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199" y="0"/>
            <a:ext cx="10281980" cy="6858000"/>
          </a:xfrm>
          <a:prstGeom prst="rect">
            <a:avLst/>
          </a:prstGeom>
        </p:spPr>
      </p:pic>
    </p:spTree>
    <p:extLst>
      <p:ext uri="{BB962C8B-B14F-4D97-AF65-F5344CB8AC3E}">
        <p14:creationId xmlns:p14="http://schemas.microsoft.com/office/powerpoint/2010/main" val="21198552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A0F96AA-6DD4-8933-99A0-697FEE979D73}"/>
              </a:ext>
            </a:extLst>
          </p:cNvPr>
          <p:cNvSpPr txBox="1"/>
          <p:nvPr/>
        </p:nvSpPr>
        <p:spPr>
          <a:xfrm>
            <a:off x="464234" y="661181"/>
            <a:ext cx="3643532" cy="5324535"/>
          </a:xfrm>
          <a:prstGeom prst="rect">
            <a:avLst/>
          </a:prstGeom>
          <a:noFill/>
        </p:spPr>
        <p:txBody>
          <a:bodyPr wrap="square" rtlCol="0">
            <a:spAutoFit/>
          </a:bodyPr>
          <a:lstStyle/>
          <a:p>
            <a:pPr algn="just"/>
            <a:r>
              <a:rPr lang="en-AU" sz="2000" dirty="0">
                <a:latin typeface="Palatino Linotype" panose="02040502050505030304" pitchFamily="18" charset="0"/>
              </a:rPr>
              <a:t>ABC Compass </a:t>
            </a:r>
          </a:p>
          <a:p>
            <a:pPr algn="just"/>
            <a:r>
              <a:rPr lang="en-AU" sz="2000" dirty="0">
                <a:latin typeface="Palatino Linotype" panose="02040502050505030304" pitchFamily="18" charset="0"/>
              </a:rPr>
              <a:t>25</a:t>
            </a:r>
            <a:r>
              <a:rPr lang="en-AU" sz="2000" baseline="30000" dirty="0">
                <a:latin typeface="Palatino Linotype" panose="02040502050505030304" pitchFamily="18" charset="0"/>
              </a:rPr>
              <a:t>th</a:t>
            </a:r>
            <a:r>
              <a:rPr lang="en-AU" sz="2000" dirty="0">
                <a:latin typeface="Palatino Linotype" panose="02040502050505030304" pitchFamily="18" charset="0"/>
              </a:rPr>
              <a:t> April 2020</a:t>
            </a:r>
          </a:p>
          <a:p>
            <a:pPr algn="just"/>
            <a:endParaRPr lang="en-AU" sz="2000" dirty="0">
              <a:latin typeface="Palatino Linotype" panose="02040502050505030304" pitchFamily="18" charset="0"/>
            </a:endParaRPr>
          </a:p>
          <a:p>
            <a:pPr algn="just"/>
            <a:r>
              <a:rPr lang="en-AU" sz="2000" dirty="0">
                <a:latin typeface="Palatino Linotype" panose="02040502050505030304" pitchFamily="18" charset="0"/>
              </a:rPr>
              <a:t>When war broke out, Australians called it the Great War (1914-1918). The war to end all wars.</a:t>
            </a:r>
          </a:p>
          <a:p>
            <a:pPr algn="just"/>
            <a:r>
              <a:rPr lang="en-AU" sz="2000" dirty="0">
                <a:latin typeface="Palatino Linotype" panose="02040502050505030304" pitchFamily="18" charset="0"/>
              </a:rPr>
              <a:t>5 years later there were 60,000 dead (Australians).</a:t>
            </a:r>
          </a:p>
          <a:p>
            <a:pPr algn="just"/>
            <a:r>
              <a:rPr lang="en-AU" sz="2000" dirty="0">
                <a:latin typeface="Palatino Linotype" panose="02040502050505030304" pitchFamily="18" charset="0"/>
              </a:rPr>
              <a:t>Around family dining room tables in every country town, in all our capital cities people struggled to answer the question, what was it all for? What stories ideas and images to make sense of it all?</a:t>
            </a:r>
          </a:p>
          <a:p>
            <a:pPr algn="just"/>
            <a:endParaRPr lang="en-AU" sz="2000" dirty="0">
              <a:latin typeface="Palatino Linotype" panose="02040502050505030304" pitchFamily="18" charset="0"/>
            </a:endParaRPr>
          </a:p>
        </p:txBody>
      </p:sp>
      <p:pic>
        <p:nvPicPr>
          <p:cNvPr id="6" name="Picture 5">
            <a:extLst>
              <a:ext uri="{FF2B5EF4-FFF2-40B4-BE49-F238E27FC236}">
                <a16:creationId xmlns:a16="http://schemas.microsoft.com/office/drawing/2014/main" id="{ABD9A1B7-3DAE-BE22-A743-DE84448649E8}"/>
              </a:ext>
            </a:extLst>
          </p:cNvPr>
          <p:cNvPicPr>
            <a:picLocks noChangeAspect="1"/>
          </p:cNvPicPr>
          <p:nvPr/>
        </p:nvPicPr>
        <p:blipFill>
          <a:blip r:embed="rId2"/>
          <a:stretch>
            <a:fillRect/>
          </a:stretch>
        </p:blipFill>
        <p:spPr>
          <a:xfrm>
            <a:off x="5207284" y="661181"/>
            <a:ext cx="5753903" cy="5506218"/>
          </a:xfrm>
          <a:prstGeom prst="rect">
            <a:avLst/>
          </a:prstGeom>
        </p:spPr>
      </p:pic>
    </p:spTree>
    <p:extLst>
      <p:ext uri="{BB962C8B-B14F-4D97-AF65-F5344CB8AC3E}">
        <p14:creationId xmlns:p14="http://schemas.microsoft.com/office/powerpoint/2010/main" val="26472014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845C75-4738-99C4-9173-22D8DBD3B5C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C2E1507-4557-33F5-160B-2D361A4DDEF7}"/>
              </a:ext>
            </a:extLst>
          </p:cNvPr>
          <p:cNvSpPr txBox="1"/>
          <p:nvPr/>
        </p:nvSpPr>
        <p:spPr>
          <a:xfrm>
            <a:off x="464234" y="661181"/>
            <a:ext cx="3643532" cy="4708981"/>
          </a:xfrm>
          <a:prstGeom prst="rect">
            <a:avLst/>
          </a:prstGeom>
          <a:noFill/>
        </p:spPr>
        <p:txBody>
          <a:bodyPr wrap="square" rtlCol="0">
            <a:spAutoFit/>
          </a:bodyPr>
          <a:lstStyle/>
          <a:p>
            <a:pPr algn="just"/>
            <a:r>
              <a:rPr lang="en-AU" sz="2000" dirty="0">
                <a:latin typeface="Palatino Linotype" panose="02040502050505030304" pitchFamily="18" charset="0"/>
              </a:rPr>
              <a:t>ABC Compass </a:t>
            </a:r>
          </a:p>
          <a:p>
            <a:pPr algn="just"/>
            <a:r>
              <a:rPr lang="en-AU" sz="2000" dirty="0">
                <a:latin typeface="Palatino Linotype" panose="02040502050505030304" pitchFamily="18" charset="0"/>
              </a:rPr>
              <a:t>25</a:t>
            </a:r>
            <a:r>
              <a:rPr lang="en-AU" sz="2000" baseline="30000" dirty="0">
                <a:latin typeface="Palatino Linotype" panose="02040502050505030304" pitchFamily="18" charset="0"/>
              </a:rPr>
              <a:t>th</a:t>
            </a:r>
            <a:r>
              <a:rPr lang="en-AU" sz="2000" dirty="0">
                <a:latin typeface="Palatino Linotype" panose="02040502050505030304" pitchFamily="18" charset="0"/>
              </a:rPr>
              <a:t> April 2020</a:t>
            </a:r>
          </a:p>
          <a:p>
            <a:pPr algn="just"/>
            <a:endParaRPr lang="en-AU" sz="2000" dirty="0">
              <a:latin typeface="Palatino Linotype" panose="02040502050505030304" pitchFamily="18" charset="0"/>
            </a:endParaRPr>
          </a:p>
          <a:p>
            <a:pPr algn="just"/>
            <a:r>
              <a:rPr lang="en-AU" sz="2000" dirty="0">
                <a:latin typeface="Palatino Linotype" panose="02040502050505030304" pitchFamily="18" charset="0"/>
              </a:rPr>
              <a:t>There is the statue of sacrifice. So powerful. According to the artist, this is a spartan (Greek) warrior) from a culture where the idea was come back with your shield and sword or come back on it. He is being upheld by his mother, his sister (and his wife). Held up by the women. It’s in a way their sacrifice. </a:t>
            </a:r>
          </a:p>
          <a:p>
            <a:pPr algn="just"/>
            <a:endParaRPr lang="en-AU" sz="2000" dirty="0">
              <a:latin typeface="Palatino Linotype" panose="02040502050505030304" pitchFamily="18" charset="0"/>
            </a:endParaRPr>
          </a:p>
        </p:txBody>
      </p:sp>
      <p:pic>
        <p:nvPicPr>
          <p:cNvPr id="5" name="Picture 4">
            <a:extLst>
              <a:ext uri="{FF2B5EF4-FFF2-40B4-BE49-F238E27FC236}">
                <a16:creationId xmlns:a16="http://schemas.microsoft.com/office/drawing/2014/main" id="{CFC7B8CC-B5F6-CC07-1C12-5DD258FCB23C}"/>
              </a:ext>
            </a:extLst>
          </p:cNvPr>
          <p:cNvPicPr>
            <a:picLocks noChangeAspect="1"/>
          </p:cNvPicPr>
          <p:nvPr/>
        </p:nvPicPr>
        <p:blipFill>
          <a:blip r:embed="rId2"/>
          <a:stretch>
            <a:fillRect/>
          </a:stretch>
        </p:blipFill>
        <p:spPr>
          <a:xfrm>
            <a:off x="4719307" y="604864"/>
            <a:ext cx="5792008" cy="5591955"/>
          </a:xfrm>
          <a:prstGeom prst="rect">
            <a:avLst/>
          </a:prstGeom>
        </p:spPr>
      </p:pic>
    </p:spTree>
    <p:extLst>
      <p:ext uri="{BB962C8B-B14F-4D97-AF65-F5344CB8AC3E}">
        <p14:creationId xmlns:p14="http://schemas.microsoft.com/office/powerpoint/2010/main" val="32227720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B5E2C-50B3-CAB0-2DA0-50952A1A15F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6B50BCF-DD1E-E032-8696-5A74BF14D390}"/>
              </a:ext>
            </a:extLst>
          </p:cNvPr>
          <p:cNvPicPr>
            <a:picLocks noChangeAspect="1"/>
          </p:cNvPicPr>
          <p:nvPr/>
        </p:nvPicPr>
        <p:blipFill>
          <a:blip r:embed="rId2"/>
          <a:stretch>
            <a:fillRect/>
          </a:stretch>
        </p:blipFill>
        <p:spPr>
          <a:xfrm>
            <a:off x="4855442" y="544517"/>
            <a:ext cx="5772956" cy="5515745"/>
          </a:xfrm>
          <a:prstGeom prst="rect">
            <a:avLst/>
          </a:prstGeom>
        </p:spPr>
      </p:pic>
      <p:sp>
        <p:nvSpPr>
          <p:cNvPr id="4" name="TextBox 3">
            <a:extLst>
              <a:ext uri="{FF2B5EF4-FFF2-40B4-BE49-F238E27FC236}">
                <a16:creationId xmlns:a16="http://schemas.microsoft.com/office/drawing/2014/main" id="{AC7D8A64-1365-C9AB-FF09-D5C2DAFBCBEB}"/>
              </a:ext>
            </a:extLst>
          </p:cNvPr>
          <p:cNvSpPr txBox="1"/>
          <p:nvPr/>
        </p:nvSpPr>
        <p:spPr>
          <a:xfrm>
            <a:off x="464234" y="661181"/>
            <a:ext cx="3643532" cy="5324535"/>
          </a:xfrm>
          <a:prstGeom prst="rect">
            <a:avLst/>
          </a:prstGeom>
          <a:noFill/>
        </p:spPr>
        <p:txBody>
          <a:bodyPr wrap="square" rtlCol="0">
            <a:spAutoFit/>
          </a:bodyPr>
          <a:lstStyle/>
          <a:p>
            <a:pPr algn="just"/>
            <a:r>
              <a:rPr lang="en-AU" sz="2000" dirty="0">
                <a:latin typeface="Palatino Linotype" panose="02040502050505030304" pitchFamily="18" charset="0"/>
              </a:rPr>
              <a:t>ABC Compass </a:t>
            </a:r>
          </a:p>
          <a:p>
            <a:pPr algn="just"/>
            <a:r>
              <a:rPr lang="en-AU" sz="2000" dirty="0">
                <a:latin typeface="Palatino Linotype" panose="02040502050505030304" pitchFamily="18" charset="0"/>
              </a:rPr>
              <a:t>25</a:t>
            </a:r>
            <a:r>
              <a:rPr lang="en-AU" sz="2000" baseline="30000" dirty="0">
                <a:latin typeface="Palatino Linotype" panose="02040502050505030304" pitchFamily="18" charset="0"/>
              </a:rPr>
              <a:t>th</a:t>
            </a:r>
            <a:r>
              <a:rPr lang="en-AU" sz="2000" dirty="0">
                <a:latin typeface="Palatino Linotype" panose="02040502050505030304" pitchFamily="18" charset="0"/>
              </a:rPr>
              <a:t> April 2020</a:t>
            </a:r>
          </a:p>
          <a:p>
            <a:pPr algn="just"/>
            <a:endParaRPr lang="en-AU" sz="2000" dirty="0">
              <a:latin typeface="Palatino Linotype" panose="02040502050505030304" pitchFamily="18" charset="0"/>
            </a:endParaRPr>
          </a:p>
          <a:p>
            <a:pPr algn="just"/>
            <a:r>
              <a:rPr lang="en-AU" sz="2000" dirty="0">
                <a:latin typeface="Palatino Linotype" panose="02040502050505030304" pitchFamily="18" charset="0"/>
              </a:rPr>
              <a:t>It’s a haunting sculpture for me, the limp body on a sword and shield… but the thing that really touches me is the profound sense of loss and sadness in the figures that uphold the shield and the sword. And I thought of Mary at the cross, and the women at the cross. But of course it is not a crucifixion scene (although it reminds him of it.)</a:t>
            </a:r>
          </a:p>
          <a:p>
            <a:pPr algn="just"/>
            <a:endParaRPr lang="en-AU" sz="2000" dirty="0">
              <a:latin typeface="Palatino Linotype" panose="02040502050505030304" pitchFamily="18" charset="0"/>
            </a:endParaRPr>
          </a:p>
        </p:txBody>
      </p:sp>
    </p:spTree>
    <p:extLst>
      <p:ext uri="{BB962C8B-B14F-4D97-AF65-F5344CB8AC3E}">
        <p14:creationId xmlns:p14="http://schemas.microsoft.com/office/powerpoint/2010/main" val="6978312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D1098D-ED6E-F753-C7AA-731FD9F5449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D2FB562-3F27-450B-962D-A65FF6ED47B6}"/>
              </a:ext>
            </a:extLst>
          </p:cNvPr>
          <p:cNvSpPr txBox="1"/>
          <p:nvPr/>
        </p:nvSpPr>
        <p:spPr>
          <a:xfrm>
            <a:off x="534573" y="436098"/>
            <a:ext cx="3643532" cy="6555641"/>
          </a:xfrm>
          <a:prstGeom prst="rect">
            <a:avLst/>
          </a:prstGeom>
          <a:noFill/>
        </p:spPr>
        <p:txBody>
          <a:bodyPr wrap="square" rtlCol="0">
            <a:spAutoFit/>
          </a:bodyPr>
          <a:lstStyle/>
          <a:p>
            <a:pPr algn="just"/>
            <a:r>
              <a:rPr lang="en-AU" sz="2000" dirty="0">
                <a:latin typeface="Palatino Linotype" panose="02040502050505030304" pitchFamily="18" charset="0"/>
              </a:rPr>
              <a:t>ABC Compass </a:t>
            </a:r>
          </a:p>
          <a:p>
            <a:pPr algn="just"/>
            <a:r>
              <a:rPr lang="en-AU" sz="2000" dirty="0">
                <a:latin typeface="Palatino Linotype" panose="02040502050505030304" pitchFamily="18" charset="0"/>
              </a:rPr>
              <a:t>25</a:t>
            </a:r>
            <a:r>
              <a:rPr lang="en-AU" sz="2000" baseline="30000" dirty="0">
                <a:latin typeface="Palatino Linotype" panose="02040502050505030304" pitchFamily="18" charset="0"/>
              </a:rPr>
              <a:t>th</a:t>
            </a:r>
            <a:r>
              <a:rPr lang="en-AU" sz="2000" dirty="0">
                <a:latin typeface="Palatino Linotype" panose="02040502050505030304" pitchFamily="18" charset="0"/>
              </a:rPr>
              <a:t> April 2020</a:t>
            </a:r>
          </a:p>
          <a:p>
            <a:pPr algn="just"/>
            <a:endParaRPr lang="en-AU" sz="2000" dirty="0">
              <a:latin typeface="Palatino Linotype" panose="02040502050505030304" pitchFamily="18" charset="0"/>
            </a:endParaRPr>
          </a:p>
          <a:p>
            <a:pPr algn="just"/>
            <a:r>
              <a:rPr lang="en-AU" sz="2000" dirty="0">
                <a:latin typeface="Palatino Linotype" panose="02040502050505030304" pitchFamily="18" charset="0"/>
              </a:rPr>
              <a:t>It’s a dead body that’s been brought back with the symbols of engaging in war. This war (WWI) was found with guns and grenades, with gas and there is no sign of that on his body. There are no marks, no wounds, it is a perfectly formed body, as if he has never been to war.</a:t>
            </a:r>
          </a:p>
          <a:p>
            <a:pPr algn="just"/>
            <a:endParaRPr lang="en-AU" sz="2000" dirty="0">
              <a:latin typeface="Palatino Linotype" panose="02040502050505030304" pitchFamily="18" charset="0"/>
            </a:endParaRPr>
          </a:p>
          <a:p>
            <a:pPr algn="just"/>
            <a:r>
              <a:rPr lang="en-AU" sz="2000" dirty="0">
                <a:latin typeface="Palatino Linotype" panose="02040502050505030304" pitchFamily="18" charset="0"/>
              </a:rPr>
              <a:t>Well it is the idea of an unblemished sacrifice. And it is in a lot of cultures for a sacrifice to be effective. It needed to be perfect.</a:t>
            </a:r>
          </a:p>
          <a:p>
            <a:pPr algn="just"/>
            <a:endParaRPr lang="en-AU" sz="2000" dirty="0">
              <a:latin typeface="Palatino Linotype" panose="02040502050505030304" pitchFamily="18" charset="0"/>
            </a:endParaRPr>
          </a:p>
          <a:p>
            <a:pPr algn="just"/>
            <a:endParaRPr lang="en-AU" sz="2000" dirty="0">
              <a:latin typeface="Palatino Linotype" panose="02040502050505030304" pitchFamily="18" charset="0"/>
            </a:endParaRPr>
          </a:p>
        </p:txBody>
      </p:sp>
      <p:pic>
        <p:nvPicPr>
          <p:cNvPr id="5" name="Picture 4">
            <a:extLst>
              <a:ext uri="{FF2B5EF4-FFF2-40B4-BE49-F238E27FC236}">
                <a16:creationId xmlns:a16="http://schemas.microsoft.com/office/drawing/2014/main" id="{605952F5-76DE-6797-6ED1-B2AB95AC3B32}"/>
              </a:ext>
            </a:extLst>
          </p:cNvPr>
          <p:cNvPicPr>
            <a:picLocks noChangeAspect="1"/>
          </p:cNvPicPr>
          <p:nvPr/>
        </p:nvPicPr>
        <p:blipFill>
          <a:blip r:embed="rId2"/>
          <a:stretch>
            <a:fillRect/>
          </a:stretch>
        </p:blipFill>
        <p:spPr>
          <a:xfrm>
            <a:off x="5389348" y="613969"/>
            <a:ext cx="5858693" cy="5630061"/>
          </a:xfrm>
          <a:prstGeom prst="rect">
            <a:avLst/>
          </a:prstGeom>
        </p:spPr>
      </p:pic>
    </p:spTree>
    <p:extLst>
      <p:ext uri="{BB962C8B-B14F-4D97-AF65-F5344CB8AC3E}">
        <p14:creationId xmlns:p14="http://schemas.microsoft.com/office/powerpoint/2010/main" val="10129648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D5EC20-E761-D28A-6667-59C7B5B2854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448C1BE-FE28-85F3-72A6-B33CAB2F0A5D}"/>
              </a:ext>
            </a:extLst>
          </p:cNvPr>
          <p:cNvSpPr txBox="1"/>
          <p:nvPr/>
        </p:nvSpPr>
        <p:spPr>
          <a:xfrm>
            <a:off x="534573" y="436098"/>
            <a:ext cx="3643532" cy="3170099"/>
          </a:xfrm>
          <a:prstGeom prst="rect">
            <a:avLst/>
          </a:prstGeom>
          <a:noFill/>
        </p:spPr>
        <p:txBody>
          <a:bodyPr wrap="square" rtlCol="0">
            <a:spAutoFit/>
          </a:bodyPr>
          <a:lstStyle/>
          <a:p>
            <a:pPr algn="just"/>
            <a:r>
              <a:rPr lang="en-AU" sz="2000" dirty="0">
                <a:latin typeface="Palatino Linotype" panose="02040502050505030304" pitchFamily="18" charset="0"/>
              </a:rPr>
              <a:t>ABC Compass </a:t>
            </a:r>
          </a:p>
          <a:p>
            <a:pPr algn="just"/>
            <a:r>
              <a:rPr lang="en-AU" sz="2000" dirty="0">
                <a:latin typeface="Palatino Linotype" panose="02040502050505030304" pitchFamily="18" charset="0"/>
              </a:rPr>
              <a:t>25</a:t>
            </a:r>
            <a:r>
              <a:rPr lang="en-AU" sz="2000" baseline="30000" dirty="0">
                <a:latin typeface="Palatino Linotype" panose="02040502050505030304" pitchFamily="18" charset="0"/>
              </a:rPr>
              <a:t>th</a:t>
            </a:r>
            <a:r>
              <a:rPr lang="en-AU" sz="2000" dirty="0">
                <a:latin typeface="Palatino Linotype" panose="02040502050505030304" pitchFamily="18" charset="0"/>
              </a:rPr>
              <a:t> April 2020</a:t>
            </a:r>
          </a:p>
          <a:p>
            <a:pPr algn="just"/>
            <a:endParaRPr lang="en-AU" sz="2000" dirty="0">
              <a:latin typeface="Palatino Linotype" panose="02040502050505030304" pitchFamily="18" charset="0"/>
            </a:endParaRPr>
          </a:p>
          <a:p>
            <a:pPr algn="just"/>
            <a:r>
              <a:rPr lang="en-AU" sz="2000" dirty="0">
                <a:latin typeface="Palatino Linotype" panose="02040502050505030304" pitchFamily="18" charset="0"/>
              </a:rPr>
              <a:t>You offer your best, not your broken. And it’s frightening too because, the carnage of war in any time and place, has its victims.</a:t>
            </a:r>
          </a:p>
          <a:p>
            <a:pPr algn="just"/>
            <a:endParaRPr lang="en-AU" sz="2000" dirty="0">
              <a:latin typeface="Palatino Linotype" panose="02040502050505030304" pitchFamily="18" charset="0"/>
            </a:endParaRPr>
          </a:p>
          <a:p>
            <a:pPr algn="just"/>
            <a:endParaRPr lang="en-AU" sz="2000" dirty="0">
              <a:latin typeface="Palatino Linotype" panose="02040502050505030304" pitchFamily="18" charset="0"/>
            </a:endParaRPr>
          </a:p>
        </p:txBody>
      </p:sp>
      <p:pic>
        <p:nvPicPr>
          <p:cNvPr id="5" name="Picture 4">
            <a:extLst>
              <a:ext uri="{FF2B5EF4-FFF2-40B4-BE49-F238E27FC236}">
                <a16:creationId xmlns:a16="http://schemas.microsoft.com/office/drawing/2014/main" id="{3E6BAACF-6C30-3135-5C0B-20E0A56FFE16}"/>
              </a:ext>
            </a:extLst>
          </p:cNvPr>
          <p:cNvPicPr>
            <a:picLocks noChangeAspect="1"/>
          </p:cNvPicPr>
          <p:nvPr/>
        </p:nvPicPr>
        <p:blipFill>
          <a:blip r:embed="rId2"/>
          <a:stretch>
            <a:fillRect/>
          </a:stretch>
        </p:blipFill>
        <p:spPr>
          <a:xfrm>
            <a:off x="5389348" y="613969"/>
            <a:ext cx="5858693" cy="5630061"/>
          </a:xfrm>
          <a:prstGeom prst="rect">
            <a:avLst/>
          </a:prstGeom>
        </p:spPr>
      </p:pic>
    </p:spTree>
    <p:extLst>
      <p:ext uri="{BB962C8B-B14F-4D97-AF65-F5344CB8AC3E}">
        <p14:creationId xmlns:p14="http://schemas.microsoft.com/office/powerpoint/2010/main" val="28549936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FD6CF-68FA-B816-77DA-D1F5FAB62FA3}"/>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973536F6-8957-BFED-1FEA-B3FE4BE67EF1}"/>
              </a:ext>
            </a:extLst>
          </p:cNvPr>
          <p:cNvSpPr>
            <a:spLocks noGrp="1" noChangeArrowheads="1"/>
          </p:cNvSpPr>
          <p:nvPr>
            <p:ph type="ctrTitle"/>
          </p:nvPr>
        </p:nvSpPr>
        <p:spPr>
          <a:xfrm>
            <a:off x="812799" y="477202"/>
            <a:ext cx="10566399" cy="633765"/>
          </a:xfrm>
        </p:spPr>
        <p:txBody>
          <a:bodyPr>
            <a:normAutofit/>
          </a:bodyPr>
          <a:lstStyle/>
          <a:p>
            <a:pPr defTabSz="1036638"/>
            <a:r>
              <a:rPr lang="en-US" altLang="en-US" sz="3200" dirty="0"/>
              <a:t>Memorial of War</a:t>
            </a:r>
          </a:p>
        </p:txBody>
      </p:sp>
      <p:sp>
        <p:nvSpPr>
          <p:cNvPr id="11267" name="Text Box 3">
            <a:extLst>
              <a:ext uri="{FF2B5EF4-FFF2-40B4-BE49-F238E27FC236}">
                <a16:creationId xmlns:a16="http://schemas.microsoft.com/office/drawing/2014/main" id="{3A54D5CF-6DA9-718C-6AE8-BEB65656C5C7}"/>
              </a:ext>
            </a:extLst>
          </p:cNvPr>
          <p:cNvSpPr txBox="1">
            <a:spLocks noChangeArrowheads="1"/>
          </p:cNvSpPr>
          <p:nvPr/>
        </p:nvSpPr>
        <p:spPr bwMode="auto">
          <a:xfrm>
            <a:off x="715888" y="1303627"/>
            <a:ext cx="10760219"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A perfect unblemished sacrifice.</a:t>
            </a:r>
          </a:p>
          <a:p>
            <a:pPr algn="just"/>
            <a:r>
              <a:rPr lang="en-GB" altLang="en-US" sz="2400" dirty="0">
                <a:effectLst>
                  <a:outerShdw blurRad="38100" dist="38100" dir="2700000" algn="tl">
                    <a:srgbClr val="000000"/>
                  </a:outerShdw>
                </a:effectLst>
                <a:latin typeface="Palatino Linotype" panose="02040502050505030304" pitchFamily="18" charset="0"/>
              </a:rPr>
              <a:t>A limp body stretched out like Christ on the Cross. </a:t>
            </a:r>
          </a:p>
          <a:p>
            <a:pPr algn="just"/>
            <a:r>
              <a:rPr lang="en-GB" altLang="en-US" sz="2400" dirty="0">
                <a:effectLst>
                  <a:outerShdw blurRad="38100" dist="38100" dir="2700000" algn="tl">
                    <a:srgbClr val="000000"/>
                  </a:outerShdw>
                </a:effectLst>
                <a:latin typeface="Palatino Linotype" panose="02040502050505030304" pitchFamily="18" charset="0"/>
              </a:rPr>
              <a:t>Evokes thoughts of Christ on the cross and the women. </a:t>
            </a:r>
          </a:p>
          <a:p>
            <a:pPr algn="just"/>
            <a:r>
              <a:rPr lang="en-GB" altLang="en-US" sz="2400" dirty="0">
                <a:effectLst>
                  <a:outerShdw blurRad="38100" dist="38100" dir="2700000" algn="tl">
                    <a:srgbClr val="000000"/>
                  </a:outerShdw>
                </a:effectLst>
                <a:latin typeface="Palatino Linotype" panose="02040502050505030304" pitchFamily="18" charset="0"/>
              </a:rPr>
              <a:t>An offering for the salvation of the nation. </a:t>
            </a:r>
          </a:p>
          <a:p>
            <a:pPr algn="just"/>
            <a:r>
              <a:rPr lang="en-GB" altLang="en-US" sz="2400" dirty="0">
                <a:effectLst>
                  <a:outerShdw blurRad="38100" dist="38100" dir="2700000" algn="tl">
                    <a:srgbClr val="000000"/>
                  </a:outerShdw>
                </a:effectLst>
                <a:latin typeface="Palatino Linotype" panose="02040502050505030304" pitchFamily="18" charset="0"/>
              </a:rPr>
              <a:t>Coming from a story in Greece, the nation represented in Daniel 8 as the Goat.</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War is directly connected to sacrifice</a:t>
            </a:r>
          </a:p>
          <a:p>
            <a:pPr algn="just"/>
            <a:r>
              <a:rPr lang="en-GB" altLang="en-US" sz="2400" dirty="0">
                <a:effectLst>
                  <a:outerShdw blurRad="38100" dist="38100" dir="2700000" algn="tl">
                    <a:srgbClr val="000000"/>
                  </a:outerShdw>
                </a:effectLst>
                <a:latin typeface="Palatino Linotype" panose="02040502050505030304" pitchFamily="18" charset="0"/>
              </a:rPr>
              <a:t>War is  directly connected to salvation through sending sons to die. </a:t>
            </a:r>
          </a:p>
          <a:p>
            <a:pPr algn="just"/>
            <a:r>
              <a:rPr lang="en-GB" altLang="en-US" sz="2400" dirty="0">
                <a:effectLst>
                  <a:outerShdw blurRad="38100" dist="38100" dir="2700000" algn="tl">
                    <a:srgbClr val="000000"/>
                  </a:outerShdw>
                </a:effectLst>
                <a:latin typeface="Palatino Linotype" panose="02040502050505030304" pitchFamily="18" charset="0"/>
              </a:rPr>
              <a:t>War is encapsulated in the pagan concept of sacrifice which is represented as the Daily in Daniel 8. </a:t>
            </a:r>
          </a:p>
          <a:p>
            <a:pPr algn="just"/>
            <a:endParaRPr lang="en-GB" altLang="en-US" sz="24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29662788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F3A8C-CD36-AA78-9903-65F52A1F2994}"/>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E03915AE-3918-44FC-B09A-E0A7394B149D}"/>
              </a:ext>
            </a:extLst>
          </p:cNvPr>
          <p:cNvSpPr>
            <a:spLocks noGrp="1" noChangeArrowheads="1"/>
          </p:cNvSpPr>
          <p:nvPr>
            <p:ph type="ctrTitle"/>
          </p:nvPr>
        </p:nvSpPr>
        <p:spPr>
          <a:xfrm>
            <a:off x="812799" y="477202"/>
            <a:ext cx="10566399" cy="633765"/>
          </a:xfrm>
        </p:spPr>
        <p:txBody>
          <a:bodyPr>
            <a:normAutofit/>
          </a:bodyPr>
          <a:lstStyle/>
          <a:p>
            <a:pPr defTabSz="1036638"/>
            <a:r>
              <a:rPr lang="en-US" altLang="en-US" sz="3200" dirty="0"/>
              <a:t>Memorial of War</a:t>
            </a:r>
          </a:p>
        </p:txBody>
      </p:sp>
      <p:sp>
        <p:nvSpPr>
          <p:cNvPr id="11267" name="Text Box 3">
            <a:extLst>
              <a:ext uri="{FF2B5EF4-FFF2-40B4-BE49-F238E27FC236}">
                <a16:creationId xmlns:a16="http://schemas.microsoft.com/office/drawing/2014/main" id="{C19EF983-E684-CEA0-24BC-AA74747880E4}"/>
              </a:ext>
            </a:extLst>
          </p:cNvPr>
          <p:cNvSpPr txBox="1">
            <a:spLocks noChangeArrowheads="1"/>
          </p:cNvSpPr>
          <p:nvPr/>
        </p:nvSpPr>
        <p:spPr bwMode="auto">
          <a:xfrm>
            <a:off x="715888" y="1303627"/>
            <a:ext cx="10760219"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Penal substitution influences human thought towards the need for war and sacrifice. </a:t>
            </a:r>
          </a:p>
          <a:p>
            <a:pPr algn="just"/>
            <a:r>
              <a:rPr lang="en-GB" altLang="en-US" sz="2400" dirty="0">
                <a:effectLst>
                  <a:outerShdw blurRad="38100" dist="38100" dir="2700000" algn="tl">
                    <a:srgbClr val="000000"/>
                  </a:outerShdw>
                </a:effectLst>
                <a:latin typeface="Palatino Linotype" panose="02040502050505030304" pitchFamily="18" charset="0"/>
              </a:rPr>
              <a:t>It is an expression of the enmity in the human heart against God.</a:t>
            </a:r>
          </a:p>
          <a:p>
            <a:pPr algn="just"/>
            <a:r>
              <a:rPr lang="en-GB" altLang="en-US" sz="2400" dirty="0">
                <a:effectLst>
                  <a:outerShdw blurRad="38100" dist="38100" dir="2700000" algn="tl">
                    <a:srgbClr val="000000"/>
                  </a:outerShdw>
                </a:effectLst>
                <a:latin typeface="Palatino Linotype" panose="02040502050505030304" pitchFamily="18" charset="0"/>
              </a:rPr>
              <a:t>War is paganism and offering the fruit of the body for the sin of the soul. </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Therefore it makes sense that the SDA Church would change its position on war when it changed its view of the Daily in Daniel 8. There is a connection between these two points. </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There are other factors involved but this is one </a:t>
            </a:r>
            <a:r>
              <a:rPr lang="en-GB" altLang="en-US" sz="2400">
                <a:effectLst>
                  <a:outerShdw blurRad="38100" dist="38100" dir="2700000" algn="tl">
                    <a:srgbClr val="000000"/>
                  </a:outerShdw>
                </a:effectLst>
                <a:latin typeface="Palatino Linotype" panose="02040502050505030304" pitchFamily="18" charset="0"/>
              </a:rPr>
              <a:t>of them. </a:t>
            </a:r>
            <a:endParaRPr lang="en-GB" altLang="en-US" sz="2400" dirty="0">
              <a:effectLst>
                <a:outerShdw blurRad="38100" dist="38100" dir="2700000" algn="tl">
                  <a:srgbClr val="000000"/>
                </a:outerShdw>
              </a:effectLst>
              <a:latin typeface="Palatino Linotype" panose="02040502050505030304" pitchFamily="18" charset="0"/>
            </a:endParaRPr>
          </a:p>
          <a:p>
            <a:pPr algn="just"/>
            <a:endParaRPr lang="en-GB" altLang="en-US" sz="24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3492381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D7AEE-20A0-D169-DCC3-C703D9E446D5}"/>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87A7DC46-CA2C-45DF-E86F-E160CFB1A1F2}"/>
              </a:ext>
            </a:extLst>
          </p:cNvPr>
          <p:cNvSpPr>
            <a:spLocks noGrp="1" noChangeArrowheads="1"/>
          </p:cNvSpPr>
          <p:nvPr>
            <p:ph type="ctrTitle"/>
          </p:nvPr>
        </p:nvSpPr>
        <p:spPr>
          <a:xfrm>
            <a:off x="1254542" y="447293"/>
            <a:ext cx="9422836" cy="628459"/>
          </a:xfrm>
        </p:spPr>
        <p:txBody>
          <a:bodyPr>
            <a:normAutofit/>
          </a:bodyPr>
          <a:lstStyle/>
          <a:p>
            <a:pPr defTabSz="1036638"/>
            <a:r>
              <a:rPr lang="en-US" altLang="en-US" sz="3200" dirty="0"/>
              <a:t>King of Peace Blesses Prince of War</a:t>
            </a:r>
          </a:p>
        </p:txBody>
      </p:sp>
      <p:sp>
        <p:nvSpPr>
          <p:cNvPr id="3" name="TextBox 2">
            <a:extLst>
              <a:ext uri="{FF2B5EF4-FFF2-40B4-BE49-F238E27FC236}">
                <a16:creationId xmlns:a16="http://schemas.microsoft.com/office/drawing/2014/main" id="{B22B60B3-99EA-9E1C-BB1D-4C2613EC5CE1}"/>
              </a:ext>
            </a:extLst>
          </p:cNvPr>
          <p:cNvSpPr txBox="1"/>
          <p:nvPr/>
        </p:nvSpPr>
        <p:spPr>
          <a:xfrm>
            <a:off x="630702" y="1166842"/>
            <a:ext cx="10930596" cy="4524315"/>
          </a:xfrm>
          <a:prstGeom prst="rect">
            <a:avLst/>
          </a:prstGeom>
          <a:noFill/>
        </p:spPr>
        <p:txBody>
          <a:bodyPr wrap="square">
            <a:spAutoFit/>
          </a:bodyPr>
          <a:lstStyle/>
          <a:p>
            <a:pPr algn="just"/>
            <a:r>
              <a:rPr lang="en-AU" sz="2400" dirty="0">
                <a:latin typeface="Palatino Linotype" panose="02040502050505030304" pitchFamily="18" charset="0"/>
              </a:rPr>
              <a:t>Abraham gladly returned to his tents and his flocks, </a:t>
            </a:r>
            <a:r>
              <a:rPr lang="en-AU" sz="2400" dirty="0">
                <a:solidFill>
                  <a:schemeClr val="accent1"/>
                </a:solidFill>
                <a:latin typeface="Palatino Linotype" panose="02040502050505030304" pitchFamily="18" charset="0"/>
              </a:rPr>
              <a:t>but his mind was disturbed by harassing thoughts. He had been a man of peace, </a:t>
            </a:r>
            <a:r>
              <a:rPr lang="en-AU" sz="2400" dirty="0">
                <a:latin typeface="Palatino Linotype" panose="02040502050505030304" pitchFamily="18" charset="0"/>
              </a:rPr>
              <a:t>so far as possible shunning enmity and strife; and with horror he recalled the scene of carnage he had witnessed. But the nations whose forces he had defeated would doubtless renew the invasion of Canaan, and make him the special object of their vengeance. Becoming thus involved in national quarrels, the peaceful quiet of his life would be broken. PP 136.2</a:t>
            </a:r>
          </a:p>
          <a:p>
            <a:pPr algn="just"/>
            <a:endParaRPr lang="en-AU" sz="2400" dirty="0">
              <a:latin typeface="Palatino Linotype" panose="02040502050505030304" pitchFamily="18" charset="0"/>
            </a:endParaRPr>
          </a:p>
          <a:p>
            <a:pPr algn="just"/>
            <a:r>
              <a:rPr lang="en-AU" sz="2400" dirty="0">
                <a:latin typeface="Palatino Linotype" panose="02040502050505030304" pitchFamily="18" charset="0"/>
              </a:rPr>
              <a:t>God restores Abraham to peace through the blessing of Melchizedek. For without that blessing, Abraham would have given up all hope in despair.</a:t>
            </a:r>
          </a:p>
          <a:p>
            <a:pPr algn="just"/>
            <a:endParaRPr lang="en-AU" sz="2400" dirty="0">
              <a:latin typeface="Palatino Linotype" panose="02040502050505030304" pitchFamily="18" charset="0"/>
            </a:endParaRPr>
          </a:p>
          <a:p>
            <a:pPr algn="just"/>
            <a:r>
              <a:rPr lang="en-AU" sz="2400" dirty="0">
                <a:latin typeface="Palatino Linotype" panose="02040502050505030304" pitchFamily="18" charset="0"/>
              </a:rPr>
              <a:t>Melchizedek offered so sacrifice of blood; gave to Abraham the blood of grapes. </a:t>
            </a:r>
          </a:p>
        </p:txBody>
      </p:sp>
    </p:spTree>
    <p:extLst>
      <p:ext uri="{BB962C8B-B14F-4D97-AF65-F5344CB8AC3E}">
        <p14:creationId xmlns:p14="http://schemas.microsoft.com/office/powerpoint/2010/main" val="1904465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BF7D3E-486D-35EB-7811-D7676B7E3870}"/>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86F3E64A-505D-6B41-1C5D-808F0E5DEE7D}"/>
              </a:ext>
            </a:extLst>
          </p:cNvPr>
          <p:cNvSpPr>
            <a:spLocks noGrp="1" noChangeArrowheads="1"/>
          </p:cNvSpPr>
          <p:nvPr>
            <p:ph type="ctrTitle"/>
          </p:nvPr>
        </p:nvSpPr>
        <p:spPr>
          <a:xfrm>
            <a:off x="875456" y="312382"/>
            <a:ext cx="10467766" cy="628459"/>
          </a:xfrm>
        </p:spPr>
        <p:txBody>
          <a:bodyPr>
            <a:normAutofit/>
          </a:bodyPr>
          <a:lstStyle/>
          <a:p>
            <a:pPr defTabSz="1036638"/>
            <a:r>
              <a:rPr lang="en-US" altLang="en-US" sz="3200" dirty="0"/>
              <a:t>The 1888 Message</a:t>
            </a:r>
          </a:p>
        </p:txBody>
      </p:sp>
      <p:sp>
        <p:nvSpPr>
          <p:cNvPr id="11267" name="Text Box 3">
            <a:extLst>
              <a:ext uri="{FF2B5EF4-FFF2-40B4-BE49-F238E27FC236}">
                <a16:creationId xmlns:a16="http://schemas.microsoft.com/office/drawing/2014/main" id="{048E9964-093A-811A-A37F-0A588C09A5B5}"/>
              </a:ext>
            </a:extLst>
          </p:cNvPr>
          <p:cNvSpPr txBox="1">
            <a:spLocks noChangeArrowheads="1"/>
          </p:cNvSpPr>
          <p:nvPr/>
        </p:nvSpPr>
        <p:spPr bwMode="auto">
          <a:xfrm>
            <a:off x="731520" y="1216724"/>
            <a:ext cx="10789920"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Of course the idea of a propitiation or sacrifice is that there is wrath to be appeased. But </a:t>
            </a:r>
            <a:r>
              <a:rPr lang="en-GB" altLang="en-US" sz="2400" dirty="0">
                <a:solidFill>
                  <a:schemeClr val="accent1"/>
                </a:solidFill>
                <a:effectLst>
                  <a:outerShdw blurRad="38100" dist="38100" dir="2700000" algn="tl">
                    <a:srgbClr val="000000"/>
                  </a:outerShdw>
                </a:effectLst>
                <a:latin typeface="Palatino Linotype" panose="02040502050505030304" pitchFamily="18" charset="0"/>
              </a:rPr>
              <a:t>take particular notice that it is we who require the sacrifice, and not God. </a:t>
            </a:r>
            <a:r>
              <a:rPr lang="en-GB" altLang="en-US" sz="2400" dirty="0">
                <a:effectLst>
                  <a:outerShdw blurRad="38100" dist="38100" dir="2700000" algn="tl">
                    <a:srgbClr val="000000"/>
                  </a:outerShdw>
                </a:effectLst>
                <a:latin typeface="Palatino Linotype" panose="02040502050505030304" pitchFamily="18" charset="0"/>
              </a:rPr>
              <a:t>E.J. Waggoner, The Justice of Mercy, Present Truth UK Aug 30, 1894</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…we have left the matter of reconciliation just where the Scriptures have put it; and while they have much to say about the necessity for man to be reconciled to God, they never once hint of such a thing as the necessity for God to be reconciled to man. To intimate the necessity for such a thing is to bring a grave charge against the character of God. </a:t>
            </a:r>
            <a:r>
              <a:rPr lang="en-GB" altLang="en-US" sz="2400" dirty="0">
                <a:solidFill>
                  <a:schemeClr val="accent1"/>
                </a:solidFill>
                <a:effectLst>
                  <a:outerShdw blurRad="38100" dist="38100" dir="2700000" algn="tl">
                    <a:srgbClr val="000000"/>
                  </a:outerShdw>
                </a:effectLst>
                <a:latin typeface="Palatino Linotype" panose="02040502050505030304" pitchFamily="18" charset="0"/>
              </a:rPr>
              <a:t>The idea has come into the Christian Church from the Papacy, which in turn brought it from Paganism, in which the only idea of God was of a being whose wrath must be appeased by a sacrifice.</a:t>
            </a:r>
            <a:r>
              <a:rPr lang="en-GB" altLang="en-US" sz="2400" dirty="0">
                <a:effectLst>
                  <a:outerShdw blurRad="38100" dist="38100" dir="2700000" algn="tl">
                    <a:srgbClr val="000000"/>
                  </a:outerShdw>
                </a:effectLst>
                <a:latin typeface="Palatino Linotype" panose="02040502050505030304" pitchFamily="18" charset="0"/>
              </a:rPr>
              <a:t> E.J. Waggoner, Present Truth UK, Sept 21, 1893</a:t>
            </a:r>
          </a:p>
        </p:txBody>
      </p:sp>
    </p:spTree>
    <p:extLst>
      <p:ext uri="{BB962C8B-B14F-4D97-AF65-F5344CB8AC3E}">
        <p14:creationId xmlns:p14="http://schemas.microsoft.com/office/powerpoint/2010/main" val="3278409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13D14-387E-42C6-7DF6-1C0CEC6F0906}"/>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12EC4911-F381-92B1-560B-56E03993FC39}"/>
              </a:ext>
            </a:extLst>
          </p:cNvPr>
          <p:cNvSpPr>
            <a:spLocks noGrp="1" noChangeArrowheads="1"/>
          </p:cNvSpPr>
          <p:nvPr>
            <p:ph type="ctrTitle"/>
          </p:nvPr>
        </p:nvSpPr>
        <p:spPr>
          <a:xfrm>
            <a:off x="694261" y="405712"/>
            <a:ext cx="10803470" cy="628459"/>
          </a:xfrm>
        </p:spPr>
        <p:txBody>
          <a:bodyPr>
            <a:normAutofit/>
          </a:bodyPr>
          <a:lstStyle/>
          <a:p>
            <a:pPr defTabSz="1036638"/>
            <a:r>
              <a:rPr lang="en-US" altLang="en-US" sz="3200" dirty="0"/>
              <a:t>Summary</a:t>
            </a:r>
          </a:p>
        </p:txBody>
      </p:sp>
      <p:sp>
        <p:nvSpPr>
          <p:cNvPr id="11267" name="Text Box 3">
            <a:extLst>
              <a:ext uri="{FF2B5EF4-FFF2-40B4-BE49-F238E27FC236}">
                <a16:creationId xmlns:a16="http://schemas.microsoft.com/office/drawing/2014/main" id="{461619B4-759D-DD8E-6889-BEC85308839C}"/>
              </a:ext>
            </a:extLst>
          </p:cNvPr>
          <p:cNvSpPr txBox="1">
            <a:spLocks noChangeArrowheads="1"/>
          </p:cNvSpPr>
          <p:nvPr/>
        </p:nvSpPr>
        <p:spPr bwMode="auto">
          <a:xfrm>
            <a:off x="694261" y="1536174"/>
            <a:ext cx="1080347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In this context </a:t>
            </a:r>
            <a:r>
              <a:rPr lang="en-GB" altLang="en-US" sz="2400" dirty="0">
                <a:solidFill>
                  <a:schemeClr val="accent1"/>
                </a:solidFill>
                <a:effectLst>
                  <a:outerShdw blurRad="38100" dist="38100" dir="2700000" algn="tl">
                    <a:srgbClr val="000000"/>
                  </a:outerShdw>
                </a:effectLst>
                <a:latin typeface="Palatino Linotype" panose="02040502050505030304" pitchFamily="18" charset="0"/>
              </a:rPr>
              <a:t>all blood sacrifices are pagan sacrifices, because God never required them. It is the condescension of God which provided them as a mirror to Adam, as well as to Israel, </a:t>
            </a:r>
            <a:r>
              <a:rPr lang="en-GB" altLang="en-US" sz="2400" dirty="0">
                <a:effectLst>
                  <a:outerShdw blurRad="38100" dist="38100" dir="2700000" algn="tl">
                    <a:srgbClr val="000000"/>
                  </a:outerShdw>
                </a:effectLst>
                <a:latin typeface="Palatino Linotype" panose="02040502050505030304" pitchFamily="18" charset="0"/>
              </a:rPr>
              <a:t>so as to open a channel of communication with them. Because they are designed to show what is in the heart of man, and as all men are pagans by nature, it follows that all sacrifices are pagan; </a:t>
            </a:r>
            <a:r>
              <a:rPr lang="en-GB" altLang="en-US" sz="2400" dirty="0">
                <a:solidFill>
                  <a:schemeClr val="accent1"/>
                </a:solidFill>
                <a:effectLst>
                  <a:outerShdw blurRad="38100" dist="38100" dir="2700000" algn="tl">
                    <a:srgbClr val="000000"/>
                  </a:outerShdw>
                </a:effectLst>
                <a:latin typeface="Palatino Linotype" panose="02040502050505030304" pitchFamily="18" charset="0"/>
              </a:rPr>
              <a:t>all sacrifices are a mirror of the enmity or indignation of men against Christ. </a:t>
            </a:r>
            <a:r>
              <a:rPr lang="en-GB" altLang="en-US" sz="2400" dirty="0">
                <a:effectLst>
                  <a:outerShdw blurRad="38100" dist="38100" dir="2700000" algn="tl">
                    <a:srgbClr val="000000"/>
                  </a:outerShdw>
                </a:effectLst>
                <a:latin typeface="Palatino Linotype" panose="02040502050505030304" pitchFamily="18" charset="0"/>
              </a:rPr>
              <a:t>But within Israel God spoke through these preconceived opinions to teach important truth. Through the sacrificial system God caused the sin of men to abound, but where this sin abounded, grace did much more abound (Rom 5:20). – Cleansed by the Blood of Jesus page 42</a:t>
            </a:r>
          </a:p>
        </p:txBody>
      </p:sp>
    </p:spTree>
    <p:extLst>
      <p:ext uri="{BB962C8B-B14F-4D97-AF65-F5344CB8AC3E}">
        <p14:creationId xmlns:p14="http://schemas.microsoft.com/office/powerpoint/2010/main" val="168955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010324-4686-2CE0-1C2C-932440C9EF85}"/>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91720F0F-4F10-E755-8A43-3BB6CBD22DC0}"/>
              </a:ext>
            </a:extLst>
          </p:cNvPr>
          <p:cNvSpPr>
            <a:spLocks noGrp="1" noChangeArrowheads="1"/>
          </p:cNvSpPr>
          <p:nvPr>
            <p:ph type="ctrTitle"/>
          </p:nvPr>
        </p:nvSpPr>
        <p:spPr>
          <a:xfrm>
            <a:off x="694261" y="405712"/>
            <a:ext cx="10803470" cy="628459"/>
          </a:xfrm>
        </p:spPr>
        <p:txBody>
          <a:bodyPr>
            <a:normAutofit fontScale="90000"/>
          </a:bodyPr>
          <a:lstStyle/>
          <a:p>
            <a:pPr defTabSz="1036638"/>
            <a:r>
              <a:rPr lang="en-US" altLang="en-US" sz="3200" dirty="0"/>
              <a:t>Why is the subject of the Daily Important?</a:t>
            </a:r>
          </a:p>
        </p:txBody>
      </p:sp>
      <p:sp>
        <p:nvSpPr>
          <p:cNvPr id="11267" name="Text Box 3">
            <a:extLst>
              <a:ext uri="{FF2B5EF4-FFF2-40B4-BE49-F238E27FC236}">
                <a16:creationId xmlns:a16="http://schemas.microsoft.com/office/drawing/2014/main" id="{04231BD0-D134-F6B4-EBDA-918D91B1B561}"/>
              </a:ext>
            </a:extLst>
          </p:cNvPr>
          <p:cNvSpPr txBox="1">
            <a:spLocks noChangeArrowheads="1"/>
          </p:cNvSpPr>
          <p:nvPr/>
        </p:nvSpPr>
        <p:spPr bwMode="auto">
          <a:xfrm>
            <a:off x="1102350" y="1265316"/>
            <a:ext cx="9987291"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William Miller and the pioneers taught that the daily is the pagan system of appeasement through sacrifice. </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The Adventist Church changed from this position around 1910. It presents the daily as the ministration of Jesus – presenting His shed blood to the Father as an atoning sacrifice and therefore a satisfaction of divine justice. It validates the thought that God required the death of Jesus to forgive us. </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The Adventist pioneers also believed this but not from their reading of Daniel 8. </a:t>
            </a:r>
          </a:p>
        </p:txBody>
      </p:sp>
    </p:spTree>
    <p:extLst>
      <p:ext uri="{BB962C8B-B14F-4D97-AF65-F5344CB8AC3E}">
        <p14:creationId xmlns:p14="http://schemas.microsoft.com/office/powerpoint/2010/main" val="2624429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79B721-5B6E-22DB-ACF0-910330EC6E5B}"/>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EFD03B6B-8738-8C29-5803-86E52D94C9D8}"/>
              </a:ext>
            </a:extLst>
          </p:cNvPr>
          <p:cNvSpPr>
            <a:spLocks noGrp="1" noChangeArrowheads="1"/>
          </p:cNvSpPr>
          <p:nvPr>
            <p:ph type="ctrTitle"/>
          </p:nvPr>
        </p:nvSpPr>
        <p:spPr>
          <a:xfrm>
            <a:off x="694261" y="405712"/>
            <a:ext cx="10803470" cy="628459"/>
          </a:xfrm>
        </p:spPr>
        <p:txBody>
          <a:bodyPr>
            <a:normAutofit/>
          </a:bodyPr>
          <a:lstStyle/>
          <a:p>
            <a:pPr defTabSz="1036638"/>
            <a:r>
              <a:rPr lang="en-US" altLang="en-US" sz="3200" dirty="0"/>
              <a:t>The Cleansing of the Sanctuary</a:t>
            </a:r>
          </a:p>
        </p:txBody>
      </p:sp>
      <p:sp>
        <p:nvSpPr>
          <p:cNvPr id="11267" name="Text Box 3">
            <a:extLst>
              <a:ext uri="{FF2B5EF4-FFF2-40B4-BE49-F238E27FC236}">
                <a16:creationId xmlns:a16="http://schemas.microsoft.com/office/drawing/2014/main" id="{E5C24A53-BC72-1DD9-240A-ED954D3AF6E3}"/>
              </a:ext>
            </a:extLst>
          </p:cNvPr>
          <p:cNvSpPr txBox="1">
            <a:spLocks noChangeArrowheads="1"/>
          </p:cNvSpPr>
          <p:nvPr/>
        </p:nvSpPr>
        <p:spPr bwMode="auto">
          <a:xfrm>
            <a:off x="1102350" y="1265316"/>
            <a:ext cx="9987291"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The correct view of the Daily is important to the cleansing of the Sanctuary. </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Does the shed blood of Jesus satisfy God’s justice and thus allow Him to forgive our sins and cleanse us</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OR</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Does the Gospel lead us to realise that all sacrifices are satisfaction of human justice and that God does not require it, thus cleansing us of our wrong understanding of the character of God, freeing us from sin.</a:t>
            </a:r>
          </a:p>
        </p:txBody>
      </p:sp>
    </p:spTree>
    <p:extLst>
      <p:ext uri="{BB962C8B-B14F-4D97-AF65-F5344CB8AC3E}">
        <p14:creationId xmlns:p14="http://schemas.microsoft.com/office/powerpoint/2010/main" val="2104184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AEE6C3-B25F-26EC-1FD5-2AA890A00456}"/>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CE02128E-DFE4-1725-9B28-DF8BAB30A031}"/>
              </a:ext>
            </a:extLst>
          </p:cNvPr>
          <p:cNvSpPr>
            <a:spLocks noGrp="1" noChangeArrowheads="1"/>
          </p:cNvSpPr>
          <p:nvPr>
            <p:ph type="ctrTitle"/>
          </p:nvPr>
        </p:nvSpPr>
        <p:spPr>
          <a:xfrm>
            <a:off x="694261" y="405712"/>
            <a:ext cx="10803470" cy="628459"/>
          </a:xfrm>
        </p:spPr>
        <p:txBody>
          <a:bodyPr>
            <a:normAutofit/>
          </a:bodyPr>
          <a:lstStyle/>
          <a:p>
            <a:pPr defTabSz="1036638"/>
            <a:r>
              <a:rPr lang="en-US" altLang="en-US" sz="3200" dirty="0"/>
              <a:t>L.R. </a:t>
            </a:r>
            <a:r>
              <a:rPr lang="en-US" altLang="en-US" sz="3200" dirty="0" err="1"/>
              <a:t>COnradi</a:t>
            </a:r>
            <a:endParaRPr lang="en-US" altLang="en-US" sz="3200" dirty="0"/>
          </a:p>
        </p:txBody>
      </p:sp>
      <p:sp>
        <p:nvSpPr>
          <p:cNvPr id="11267" name="Text Box 3">
            <a:extLst>
              <a:ext uri="{FF2B5EF4-FFF2-40B4-BE49-F238E27FC236}">
                <a16:creationId xmlns:a16="http://schemas.microsoft.com/office/drawing/2014/main" id="{0AE5C681-A829-945D-0D88-1630D3FA7E4B}"/>
              </a:ext>
            </a:extLst>
          </p:cNvPr>
          <p:cNvSpPr txBox="1">
            <a:spLocks noChangeArrowheads="1"/>
          </p:cNvSpPr>
          <p:nvPr/>
        </p:nvSpPr>
        <p:spPr bwMode="auto">
          <a:xfrm>
            <a:off x="586666" y="1363790"/>
            <a:ext cx="11018659"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L.R. Conradi, one of the most bitter opponents of the 1888 messengers, was the first to publish the new view on the Daily. Robert Wieland suggests that Conradi’s new view grew out of his 1888 opposition. </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Conradi’s “new view” grew out of his opposition to the 1888 message and identification of Luther as herald of “the third angel’s message in verity.” It displaces Jones’ and Waggoner’s concept of righteousness by faith. – Have we followed cunningly devised fables page 10.</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Conradi shared his views with Waggoner who shared them with Prescott who shared them with Daniells.   </a:t>
            </a:r>
          </a:p>
        </p:txBody>
      </p:sp>
    </p:spTree>
    <p:extLst>
      <p:ext uri="{BB962C8B-B14F-4D97-AF65-F5344CB8AC3E}">
        <p14:creationId xmlns:p14="http://schemas.microsoft.com/office/powerpoint/2010/main" val="2320196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9700B-82AB-799F-ABA2-7FFA28B6D919}"/>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FACCA600-08B0-ABEB-6BC1-920BE0C2EEA7}"/>
              </a:ext>
            </a:extLst>
          </p:cNvPr>
          <p:cNvSpPr>
            <a:spLocks noGrp="1" noChangeArrowheads="1"/>
          </p:cNvSpPr>
          <p:nvPr>
            <p:ph type="ctrTitle"/>
          </p:nvPr>
        </p:nvSpPr>
        <p:spPr>
          <a:xfrm>
            <a:off x="812799" y="477202"/>
            <a:ext cx="10566399" cy="633765"/>
          </a:xfrm>
        </p:spPr>
        <p:txBody>
          <a:bodyPr>
            <a:normAutofit/>
          </a:bodyPr>
          <a:lstStyle/>
          <a:p>
            <a:pPr defTabSz="1036638"/>
            <a:r>
              <a:rPr lang="en-US" altLang="en-US" sz="3200" dirty="0"/>
              <a:t>An interesting Correlation </a:t>
            </a:r>
          </a:p>
        </p:txBody>
      </p:sp>
      <p:sp>
        <p:nvSpPr>
          <p:cNvPr id="11267" name="Text Box 3">
            <a:extLst>
              <a:ext uri="{FF2B5EF4-FFF2-40B4-BE49-F238E27FC236}">
                <a16:creationId xmlns:a16="http://schemas.microsoft.com/office/drawing/2014/main" id="{9BDC7431-417E-22E7-E440-8CB3E58D20A3}"/>
              </a:ext>
            </a:extLst>
          </p:cNvPr>
          <p:cNvSpPr txBox="1">
            <a:spLocks noChangeArrowheads="1"/>
          </p:cNvSpPr>
          <p:nvPr/>
        </p:nvSpPr>
        <p:spPr bwMode="auto">
          <a:xfrm>
            <a:off x="715888" y="1303627"/>
            <a:ext cx="10760219"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While the Adventist Church held a view of the daily as paganism, the church took a pacifist stance towards war.</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After it accepted the new view of the daily, The European SDA Church sent their sons to die in war and America shipped to a non combatant position. </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The pioneer SDA Church would disfellowship members who fought in wars. Today North America has 5000 Adventist men in the army and 120 Army chaplains. </a:t>
            </a:r>
            <a:r>
              <a:rPr lang="en-GB" altLang="en-US" sz="2400" dirty="0">
                <a:effectLst>
                  <a:outerShdw blurRad="38100" dist="38100" dir="2700000" algn="tl">
                    <a:srgbClr val="000000"/>
                  </a:outerShdw>
                </a:effectLst>
                <a:latin typeface="Palatino Linotype" panose="02040502050505030304" pitchFamily="18" charset="0"/>
                <a:hlinkClick r:id="rId2"/>
              </a:rPr>
              <a:t>https://adventistreview.org/magazine-article/war-and-adventism/</a:t>
            </a:r>
            <a:endParaRPr lang="en-GB" altLang="en-US" sz="2400" dirty="0">
              <a:effectLst>
                <a:outerShdw blurRad="38100" dist="38100" dir="2700000" algn="tl">
                  <a:srgbClr val="000000"/>
                </a:outerShdw>
              </a:effectLst>
              <a:latin typeface="Palatino Linotype" panose="02040502050505030304" pitchFamily="18" charset="0"/>
            </a:endParaRPr>
          </a:p>
          <a:p>
            <a:pPr algn="just"/>
            <a:endParaRPr lang="en-GB" altLang="en-US" sz="24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37917379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TM04033921[[fn=Damask]]</Template>
  <TotalTime>38716</TotalTime>
  <Words>1866</Words>
  <Application>Microsoft Office PowerPoint</Application>
  <PresentationFormat>Widescreen</PresentationFormat>
  <Paragraphs>103</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Bookman Old Style</vt:lpstr>
      <vt:lpstr>Calibri</vt:lpstr>
      <vt:lpstr>Palatino Linotype</vt:lpstr>
      <vt:lpstr>Rockwell</vt:lpstr>
      <vt:lpstr>Damask</vt:lpstr>
      <vt:lpstr>Sacrifice, War and the Daily Part 2</vt:lpstr>
      <vt:lpstr>King of Peace Blesses Prince of War</vt:lpstr>
      <vt:lpstr>King of Peace Blesses Prince of War</vt:lpstr>
      <vt:lpstr>The 1888 Message</vt:lpstr>
      <vt:lpstr>Summary</vt:lpstr>
      <vt:lpstr>Why is the subject of the Daily Important?</vt:lpstr>
      <vt:lpstr>The Cleansing of the Sanctuary</vt:lpstr>
      <vt:lpstr>L.R. COnradi</vt:lpstr>
      <vt:lpstr>An interesting Correlation </vt:lpstr>
      <vt:lpstr>WW1 in Germany</vt:lpstr>
      <vt:lpstr>WW1 in Germany</vt:lpstr>
      <vt:lpstr>An interesting Correlation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Memorial of War</vt:lpstr>
      <vt:lpstr>Memorial of War</vt:lpstr>
    </vt:vector>
  </TitlesOfParts>
  <Company>Maranatha Media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Ham and the Rise of Worthlessness</dc:title>
  <dc:creator>Adrian Ebens</dc:creator>
  <cp:lastModifiedBy>Adrian Ebens</cp:lastModifiedBy>
  <cp:revision>500</cp:revision>
  <dcterms:created xsi:type="dcterms:W3CDTF">2006-05-23T07:55:33Z</dcterms:created>
  <dcterms:modified xsi:type="dcterms:W3CDTF">2025-09-24T01:57:50Z</dcterms:modified>
</cp:coreProperties>
</file>