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7"/>
  </p:notesMasterIdLst>
  <p:sldIdLst>
    <p:sldId id="279" r:id="rId2"/>
    <p:sldId id="693" r:id="rId3"/>
    <p:sldId id="695" r:id="rId4"/>
    <p:sldId id="671" r:id="rId5"/>
    <p:sldId id="697" r:id="rId6"/>
    <p:sldId id="718" r:id="rId7"/>
    <p:sldId id="719" r:id="rId8"/>
    <p:sldId id="647" r:id="rId9"/>
    <p:sldId id="698" r:id="rId10"/>
    <p:sldId id="720" r:id="rId11"/>
    <p:sldId id="721" r:id="rId12"/>
    <p:sldId id="722" r:id="rId13"/>
    <p:sldId id="724" r:id="rId14"/>
    <p:sldId id="725" r:id="rId15"/>
    <p:sldId id="728" r:id="rId16"/>
    <p:sldId id="729" r:id="rId17"/>
    <p:sldId id="730" r:id="rId18"/>
    <p:sldId id="726" r:id="rId19"/>
    <p:sldId id="727" r:id="rId20"/>
    <p:sldId id="731" r:id="rId21"/>
    <p:sldId id="705" r:id="rId22"/>
    <p:sldId id="733" r:id="rId23"/>
    <p:sldId id="732" r:id="rId24"/>
    <p:sldId id="734" r:id="rId25"/>
    <p:sldId id="33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84" y="58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F0AD497-F769-B53E-B611-DD31A5875940}"/>
              </a:ext>
            </a:extLst>
          </p:cNvPr>
          <p:cNvSpPr>
            <a:spLocks noGrp="1" noChangeArrowheads="1"/>
          </p:cNvSpPr>
          <p:nvPr>
            <p:ph type="sldNum" sz="quarter" idx="5"/>
          </p:nvPr>
        </p:nvSpPr>
        <p:spPr>
          <a:ln/>
        </p:spPr>
        <p:txBody>
          <a:bodyPr/>
          <a:lstStyle/>
          <a:p>
            <a:fld id="{47F1D47A-2064-46E1-AD25-FF27D91780AD}" type="slidenum">
              <a:rPr lang="en-US" altLang="en-US"/>
              <a:pPr/>
              <a:t>25</a:t>
            </a:fld>
            <a:endParaRPr lang="en-US" altLang="en-US"/>
          </a:p>
        </p:txBody>
      </p:sp>
      <p:sp>
        <p:nvSpPr>
          <p:cNvPr id="24578" name="Rectangle 2">
            <a:extLst>
              <a:ext uri="{FF2B5EF4-FFF2-40B4-BE49-F238E27FC236}">
                <a16:creationId xmlns:a16="http://schemas.microsoft.com/office/drawing/2014/main" id="{37A843C6-FD75-EB46-9FDC-C5A67412C8BE}"/>
              </a:ext>
            </a:extLst>
          </p:cNvPr>
          <p:cNvSpPr>
            <a:spLocks noGrp="1" noRot="1" noChangeAspect="1" noChangeArrowheads="1" noTextEdit="1"/>
          </p:cNvSpPr>
          <p:nvPr>
            <p:ph type="sldImg"/>
          </p:nvPr>
        </p:nvSpPr>
        <p:spPr>
          <a:xfrm>
            <a:off x="382588" y="685800"/>
            <a:ext cx="6094412" cy="3429000"/>
          </a:xfrm>
          <a:ln/>
        </p:spPr>
      </p:sp>
      <p:sp>
        <p:nvSpPr>
          <p:cNvPr id="24579" name="Rectangle 3">
            <a:extLst>
              <a:ext uri="{FF2B5EF4-FFF2-40B4-BE49-F238E27FC236}">
                <a16:creationId xmlns:a16="http://schemas.microsoft.com/office/drawing/2014/main" id="{705DA78A-6342-B00B-A259-50890DC78424}"/>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82135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perseus.tufts.edu/hopper/text?doc=urn:cts:greekLit:tlg0059.tlg030.perseus-eng1:5.467#note3" TargetMode="External"/><Relationship Id="rId2" Type="http://schemas.openxmlformats.org/officeDocument/2006/relationships/hyperlink" Target="https://www.perseus.tufts.edu/hopper/text?doc=urn:cts:greekLit:tlg0059.tlg030.perseus-eng1:5.467#note2"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486400" y="2387068"/>
            <a:ext cx="5605728" cy="1611086"/>
          </a:xfrm>
        </p:spPr>
        <p:txBody>
          <a:bodyPr>
            <a:noAutofit/>
          </a:bodyPr>
          <a:lstStyle/>
          <a:p>
            <a:pPr algn="ctr"/>
            <a:r>
              <a:rPr lang="en-AU" sz="4800" dirty="0">
                <a:effectLst>
                  <a:outerShdw blurRad="38100" dist="38100" dir="2700000" algn="tl">
                    <a:srgbClr val="000000">
                      <a:alpha val="43137"/>
                    </a:srgbClr>
                  </a:outerShdw>
                </a:effectLst>
              </a:rPr>
              <a:t>Sacrifice, War and the Daily Part 1</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DE999-2636-D989-AE6F-AA3DEFC4A61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B57AA91-C655-D7DE-C51C-A3F2B66FE9DB}"/>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God’s Promise – Abram’s struggle</a:t>
            </a:r>
          </a:p>
        </p:txBody>
      </p:sp>
      <p:sp>
        <p:nvSpPr>
          <p:cNvPr id="11267" name="Text Box 3">
            <a:extLst>
              <a:ext uri="{FF2B5EF4-FFF2-40B4-BE49-F238E27FC236}">
                <a16:creationId xmlns:a16="http://schemas.microsoft.com/office/drawing/2014/main" id="{4300FA87-00C7-9209-322F-9BAAA34EC014}"/>
              </a:ext>
            </a:extLst>
          </p:cNvPr>
          <p:cNvSpPr txBox="1">
            <a:spLocks noChangeArrowheads="1"/>
          </p:cNvSpPr>
          <p:nvPr/>
        </p:nvSpPr>
        <p:spPr bwMode="auto">
          <a:xfrm>
            <a:off x="794479" y="1394645"/>
            <a:ext cx="1029824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these things the word of the LORD came to Abram in a vision, saying,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Do not be afraid</a:t>
            </a:r>
            <a:r>
              <a:rPr lang="en-GB" altLang="en-US" sz="2400" dirty="0">
                <a:effectLst>
                  <a:outerShdw blurRad="38100" dist="38100" dir="2700000" algn="tl">
                    <a:srgbClr val="000000"/>
                  </a:outerShdw>
                </a:effectLst>
                <a:latin typeface="Palatino Linotype" panose="02040502050505030304" pitchFamily="18" charset="0"/>
              </a:rPr>
              <a:t>, Abram.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 am your shield, your exceedingly great reward</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u="sng" dirty="0">
                <a:effectLst>
                  <a:outerShdw blurRad="38100" dist="38100" dir="2700000" algn="tl">
                    <a:srgbClr val="000000"/>
                  </a:outerShdw>
                </a:effectLst>
                <a:latin typeface="Palatino Linotype" panose="02040502050505030304" pitchFamily="18" charset="0"/>
              </a:rPr>
              <a:t>But</a:t>
            </a:r>
            <a:r>
              <a:rPr lang="en-GB" altLang="en-US" sz="2400" dirty="0">
                <a:effectLst>
                  <a:outerShdw blurRad="38100" dist="38100" dir="2700000" algn="tl">
                    <a:srgbClr val="000000"/>
                  </a:outerShdw>
                </a:effectLst>
                <a:latin typeface="Palatino Linotype" panose="02040502050505030304" pitchFamily="18" charset="0"/>
              </a:rPr>
              <a:t> Abram said,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Lord GOD, what will You give me, seeing I go childless</a:t>
            </a:r>
            <a:r>
              <a:rPr lang="en-GB" altLang="en-US" sz="2400" dirty="0">
                <a:effectLst>
                  <a:outerShdw blurRad="38100" dist="38100" dir="2700000" algn="tl">
                    <a:srgbClr val="000000"/>
                  </a:outerShdw>
                </a:effectLst>
                <a:latin typeface="Palatino Linotype" panose="02040502050505030304" pitchFamily="18" charset="0"/>
              </a:rPr>
              <a:t>, and the heir of my house is Eliezer of Damascus?" Genesis 15:1-2</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Abram was afraid God could not give him a son and fulfil His promise to him. The events of war placed a dark cloud over his faith.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Then He brought him outside and said, "Look now toward heaven, and count the stars if you are able to number them." And He said to him, "So shall your descendants be." And he believed in the LORD, and He accounted it to him for righteousness. [justice] Genesis 15:5-6</a:t>
            </a:r>
          </a:p>
        </p:txBody>
      </p:sp>
    </p:spTree>
    <p:extLst>
      <p:ext uri="{BB962C8B-B14F-4D97-AF65-F5344CB8AC3E}">
        <p14:creationId xmlns:p14="http://schemas.microsoft.com/office/powerpoint/2010/main" val="321287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E9E26-9C8D-90A7-F578-160D98BA7FF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1FB3799-2D6E-4315-601B-04937F3CF3D6}"/>
              </a:ext>
            </a:extLst>
          </p:cNvPr>
          <p:cNvSpPr>
            <a:spLocks noGrp="1" noChangeArrowheads="1"/>
          </p:cNvSpPr>
          <p:nvPr>
            <p:ph type="ctrTitle"/>
          </p:nvPr>
        </p:nvSpPr>
        <p:spPr>
          <a:xfrm>
            <a:off x="304800" y="405712"/>
            <a:ext cx="11522439" cy="628459"/>
          </a:xfrm>
        </p:spPr>
        <p:txBody>
          <a:bodyPr>
            <a:normAutofit fontScale="90000"/>
          </a:bodyPr>
          <a:lstStyle/>
          <a:p>
            <a:pPr defTabSz="1036638"/>
            <a:r>
              <a:rPr lang="en-US" altLang="en-US" sz="3200" dirty="0"/>
              <a:t>The deeper layer and the need for sacrifice</a:t>
            </a:r>
          </a:p>
        </p:txBody>
      </p:sp>
      <p:sp>
        <p:nvSpPr>
          <p:cNvPr id="11267" name="Text Box 3">
            <a:extLst>
              <a:ext uri="{FF2B5EF4-FFF2-40B4-BE49-F238E27FC236}">
                <a16:creationId xmlns:a16="http://schemas.microsoft.com/office/drawing/2014/main" id="{82EC58E6-5C20-7BFF-00E4-BA3FE414B791}"/>
              </a:ext>
            </a:extLst>
          </p:cNvPr>
          <p:cNvSpPr txBox="1">
            <a:spLocks noChangeArrowheads="1"/>
          </p:cNvSpPr>
          <p:nvPr/>
        </p:nvSpPr>
        <p:spPr bwMode="auto">
          <a:xfrm>
            <a:off x="436098" y="1394645"/>
            <a:ext cx="11391141"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Then He said to him, "I am the LORD, who brought you out of Ur of the Chaldeans,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to give you this land to inherit it</a:t>
            </a:r>
            <a:r>
              <a:rPr lang="en-GB" altLang="en-US" sz="2300" dirty="0">
                <a:effectLst>
                  <a:outerShdw blurRad="38100" dist="38100" dir="2700000" algn="tl">
                    <a:srgbClr val="000000"/>
                  </a:outerShdw>
                </a:effectLst>
                <a:latin typeface="Palatino Linotype" panose="02040502050505030304" pitchFamily="18" charset="0"/>
              </a:rPr>
              <a:t>." And he said, "Lord GOD, how shall I know that I will inherit it?"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Abram is locked into his guilt. He can’t take hold of God’s promises because of his fear coming from killing other men’s sons. </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So He said to him, "Bring Me a three-year-old heifer, a three-year-old female goat, a three-year-old ram, a turtledove, and a young pigeon." Then he brought all these to Him and cut them in two, down the middle, and placed each piece opposite the other; but he did not cut the birds in two. And when the vultures came down on the carcasses, Abram drove them away. Now when the sun was going down, a deep sleep fell upon Abram; and behold, horror and great darkness fell upon him. Genesis 15:7-12</a:t>
            </a:r>
          </a:p>
        </p:txBody>
      </p:sp>
    </p:spTree>
    <p:extLst>
      <p:ext uri="{BB962C8B-B14F-4D97-AF65-F5344CB8AC3E}">
        <p14:creationId xmlns:p14="http://schemas.microsoft.com/office/powerpoint/2010/main" val="325395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5CAA4-A16A-EF2B-C99A-9809BDF18EA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22E6FFA-3547-47A0-2B06-9571914EAEFB}"/>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The condescension of God</a:t>
            </a:r>
          </a:p>
        </p:txBody>
      </p:sp>
      <p:sp>
        <p:nvSpPr>
          <p:cNvPr id="11267" name="Text Box 3">
            <a:extLst>
              <a:ext uri="{FF2B5EF4-FFF2-40B4-BE49-F238E27FC236}">
                <a16:creationId xmlns:a16="http://schemas.microsoft.com/office/drawing/2014/main" id="{30E0EAE3-5D43-ECAA-5EA7-705D00BD28E1}"/>
              </a:ext>
            </a:extLst>
          </p:cNvPr>
          <p:cNvSpPr txBox="1">
            <a:spLocks noChangeArrowheads="1"/>
          </p:cNvSpPr>
          <p:nvPr/>
        </p:nvSpPr>
        <p:spPr bwMode="auto">
          <a:xfrm>
            <a:off x="741396" y="1197698"/>
            <a:ext cx="10649245"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300" dirty="0">
                <a:effectLst>
                  <a:outerShdw blurRad="38100" dist="38100" dir="2700000" algn="tl">
                    <a:srgbClr val="000000"/>
                  </a:outerShdw>
                </a:effectLst>
                <a:latin typeface="Palatino Linotype" panose="02040502050505030304" pitchFamily="18" charset="0"/>
              </a:rPr>
              <a:t>Still the patriarch begged for some visible token as a confirmation of his faith and as an evidence to after-generations that God’s gracious purposes toward them would be accomplished. </a:t>
            </a:r>
            <a:r>
              <a:rPr lang="en-GB" altLang="en-US" sz="2300" dirty="0">
                <a:solidFill>
                  <a:srgbClr val="92D050"/>
                </a:solidFill>
                <a:effectLst>
                  <a:outerShdw blurRad="38100" dist="38100" dir="2700000" algn="tl">
                    <a:srgbClr val="000000"/>
                  </a:outerShdw>
                </a:effectLst>
                <a:latin typeface="Palatino Linotype" panose="02040502050505030304" pitchFamily="18" charset="0"/>
              </a:rPr>
              <a:t>The Lord condescended to enter into a covenant with His servant, employing such forms as were customary among men for the ratification of a solemn engagement.</a:t>
            </a:r>
            <a:r>
              <a:rPr lang="en-GB" altLang="en-US" sz="2300" dirty="0">
                <a:effectLst>
                  <a:outerShdw blurRad="38100" dist="38100" dir="2700000" algn="tl">
                    <a:srgbClr val="000000"/>
                  </a:outerShdw>
                </a:effectLst>
                <a:latin typeface="Palatino Linotype" panose="02040502050505030304" pitchFamily="18" charset="0"/>
              </a:rPr>
              <a:t> By divine direction, Abraham sacrificed a heifer, a she-goat, and a ram, each three years old, dividing the bodies and laying the pieces a little distance apart. To these he added a turtledove and a young pigeon, which, however, were not divided. This being done, he reverently passed between the parts of the sacrifice, making a solemn vow to God of perpetual obedience. PP 137.1</a:t>
            </a:r>
          </a:p>
          <a:p>
            <a:pPr algn="just"/>
            <a:endParaRPr lang="en-GB" altLang="en-US" sz="2300" dirty="0">
              <a:effectLst>
                <a:outerShdw blurRad="38100" dist="38100" dir="2700000" algn="tl">
                  <a:srgbClr val="000000"/>
                </a:outerShdw>
              </a:effectLst>
              <a:latin typeface="Palatino Linotype" panose="02040502050505030304" pitchFamily="18" charset="0"/>
            </a:endParaRPr>
          </a:p>
          <a:p>
            <a:pPr algn="just"/>
            <a:r>
              <a:rPr lang="en-GB" altLang="en-US" sz="2300" dirty="0">
                <a:effectLst>
                  <a:outerShdw blurRad="38100" dist="38100" dir="2700000" algn="tl">
                    <a:srgbClr val="000000"/>
                  </a:outerShdw>
                </a:effectLst>
                <a:latin typeface="Palatino Linotype" panose="02040502050505030304" pitchFamily="18" charset="0"/>
              </a:rPr>
              <a:t>Abram needed a sacrifice to have faith in God’s promises. The enmity in his heart that led him to kill others demanded a sacrifice to assure forgiveness. The natural enmity in him didn’t allow him to simply believe God’s promises to him.</a:t>
            </a:r>
          </a:p>
        </p:txBody>
      </p:sp>
    </p:spTree>
    <p:extLst>
      <p:ext uri="{BB962C8B-B14F-4D97-AF65-F5344CB8AC3E}">
        <p14:creationId xmlns:p14="http://schemas.microsoft.com/office/powerpoint/2010/main" val="254177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6FF17-76E7-9F98-1AD7-B90F77543B2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BE35FA26-FAFC-8048-FE20-8774C16E938B}"/>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Summary </a:t>
            </a:r>
          </a:p>
        </p:txBody>
      </p:sp>
      <p:sp>
        <p:nvSpPr>
          <p:cNvPr id="11267" name="Text Box 3">
            <a:extLst>
              <a:ext uri="{FF2B5EF4-FFF2-40B4-BE49-F238E27FC236}">
                <a16:creationId xmlns:a16="http://schemas.microsoft.com/office/drawing/2014/main" id="{BD0DCEF5-0170-1F68-245C-8580DF44E708}"/>
              </a:ext>
            </a:extLst>
          </p:cNvPr>
          <p:cNvSpPr txBox="1">
            <a:spLocks noChangeArrowheads="1"/>
          </p:cNvSpPr>
          <p:nvPr/>
        </p:nvSpPr>
        <p:spPr bwMode="auto">
          <a:xfrm>
            <a:off x="755215" y="1394645"/>
            <a:ext cx="106815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Fear of death leads to self-preservation.</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Self Preservation leads to use of force.</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Force leads to war.</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War requires  sacrifice. (sons sent to war)</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Christ suffers with all humanity</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All killing involves the sacrifice of Christ; He feels it all.</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 Killing others causes self-condemnation. (All men will kill me!)</a:t>
            </a:r>
          </a:p>
          <a:p>
            <a:pPr marL="457200" indent="-457200" algn="ctr">
              <a:buAutoNum type="arabicPeriod"/>
            </a:pPr>
            <a:r>
              <a:rPr lang="en-GB" altLang="en-US" sz="2400" dirty="0">
                <a:effectLst>
                  <a:outerShdw blurRad="38100" dist="38100" dir="2700000" algn="tl">
                    <a:srgbClr val="000000"/>
                  </a:outerShdw>
                </a:effectLst>
                <a:latin typeface="Palatino Linotype" panose="02040502050505030304" pitchFamily="18" charset="0"/>
              </a:rPr>
              <a:t>Self condemnation or guilt is transferred to Christ via death on the cross. </a:t>
            </a:r>
          </a:p>
        </p:txBody>
      </p:sp>
    </p:spTree>
    <p:extLst>
      <p:ext uri="{BB962C8B-B14F-4D97-AF65-F5344CB8AC3E}">
        <p14:creationId xmlns:p14="http://schemas.microsoft.com/office/powerpoint/2010/main" val="10564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B33DB-5326-BA1E-35E5-37B284CA65D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2AF2940-38F6-ACE4-7184-19B3D8C264D9}"/>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1888 Message </a:t>
            </a:r>
          </a:p>
        </p:txBody>
      </p:sp>
      <p:sp>
        <p:nvSpPr>
          <p:cNvPr id="11267" name="Text Box 3">
            <a:extLst>
              <a:ext uri="{FF2B5EF4-FFF2-40B4-BE49-F238E27FC236}">
                <a16:creationId xmlns:a16="http://schemas.microsoft.com/office/drawing/2014/main" id="{2AC2B36B-C477-1F0A-6331-A35049174C64}"/>
              </a:ext>
            </a:extLst>
          </p:cNvPr>
          <p:cNvSpPr txBox="1">
            <a:spLocks noChangeArrowheads="1"/>
          </p:cNvSpPr>
          <p:nvPr/>
        </p:nvSpPr>
        <p:spPr bwMode="auto">
          <a:xfrm>
            <a:off x="755215" y="1183630"/>
            <a:ext cx="10681569"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ctr">
              <a:buFont typeface="Arial" panose="020B0604020202020204" pitchFamily="34" charset="0"/>
              <a:buChar char="•"/>
            </a:pPr>
            <a:r>
              <a:rPr lang="en-GB" altLang="en-US" sz="2200" dirty="0">
                <a:effectLst>
                  <a:outerShdw blurRad="38100" dist="38100" dir="2700000" algn="tl">
                    <a:srgbClr val="000000"/>
                  </a:outerShdw>
                </a:effectLst>
                <a:latin typeface="Palatino Linotype" panose="02040502050505030304" pitchFamily="18" charset="0"/>
              </a:rPr>
              <a:t>"SELF-PRESERVATION is the first law of nature."</a:t>
            </a:r>
          </a:p>
          <a:p>
            <a:pPr marL="342900" indent="-342900" algn="ctr">
              <a:buFont typeface="Arial" panose="020B0604020202020204" pitchFamily="34" charset="0"/>
              <a:buChar char="•"/>
            </a:pPr>
            <a:r>
              <a:rPr lang="en-GB" altLang="en-US" sz="2200" dirty="0">
                <a:effectLst>
                  <a:outerShdw blurRad="38100" dist="38100" dir="2700000" algn="tl">
                    <a:srgbClr val="000000"/>
                  </a:outerShdw>
                </a:effectLst>
                <a:latin typeface="Palatino Linotype" panose="02040502050505030304" pitchFamily="18" charset="0"/>
              </a:rPr>
              <a:t>But self-sacrifice is the first law of grace. </a:t>
            </a:r>
          </a:p>
          <a:p>
            <a:pPr marL="342900" indent="-342900" algn="ctr">
              <a:buFont typeface="Arial" panose="020B0604020202020204" pitchFamily="34" charset="0"/>
              <a:buChar char="•"/>
            </a:pPr>
            <a:r>
              <a:rPr lang="en-GB" altLang="en-US" sz="2200" dirty="0">
                <a:effectLst>
                  <a:outerShdw blurRad="38100" dist="38100" dir="2700000" algn="tl">
                    <a:srgbClr val="000000"/>
                  </a:outerShdw>
                </a:effectLst>
                <a:latin typeface="Palatino Linotype" panose="02040502050505030304" pitchFamily="18" charset="0"/>
              </a:rPr>
              <a:t>In order to self-preservation, </a:t>
            </a:r>
            <a:r>
              <a:rPr lang="en-GB" altLang="en-US" sz="2200" dirty="0" err="1">
                <a:effectLst>
                  <a:outerShdw blurRad="38100" dist="38100" dir="2700000" algn="tl">
                    <a:srgbClr val="000000"/>
                  </a:outerShdw>
                </a:effectLst>
                <a:latin typeface="Palatino Linotype" panose="02040502050505030304" pitchFamily="18" charset="0"/>
              </a:rPr>
              <a:t>self-defense</a:t>
            </a:r>
            <a:r>
              <a:rPr lang="en-GB" altLang="en-US" sz="2200" dirty="0">
                <a:effectLst>
                  <a:outerShdw blurRad="38100" dist="38100" dir="2700000" algn="tl">
                    <a:srgbClr val="000000"/>
                  </a:outerShdw>
                </a:effectLst>
                <a:latin typeface="Palatino Linotype" panose="02040502050505030304" pitchFamily="18" charset="0"/>
              </a:rPr>
              <a:t> is essential. </a:t>
            </a:r>
          </a:p>
          <a:p>
            <a:pPr marL="342900" indent="-342900" algn="ctr">
              <a:buFont typeface="Arial" panose="020B0604020202020204" pitchFamily="34" charset="0"/>
              <a:buChar char="•"/>
            </a:pPr>
            <a:r>
              <a:rPr lang="en-GB" altLang="en-US" sz="2200" dirty="0">
                <a:effectLst>
                  <a:outerShdw blurRad="38100" dist="38100" dir="2700000" algn="tl">
                    <a:srgbClr val="000000"/>
                  </a:outerShdw>
                </a:effectLst>
                <a:latin typeface="Palatino Linotype" panose="02040502050505030304" pitchFamily="18" charset="0"/>
              </a:rPr>
              <a:t>In order to self-sacrifice, self-surrender is essential. </a:t>
            </a:r>
          </a:p>
          <a:p>
            <a:pPr marL="342900" indent="-342900" algn="ctr">
              <a:buFont typeface="Arial" panose="020B0604020202020204" pitchFamily="34" charset="0"/>
              <a:buChar char="•"/>
            </a:pPr>
            <a:r>
              <a:rPr lang="en-GB" altLang="en-US" sz="2200" dirty="0">
                <a:effectLst>
                  <a:outerShdw blurRad="38100" dist="38100" dir="2700000" algn="tl">
                    <a:srgbClr val="000000"/>
                  </a:outerShdw>
                </a:effectLst>
                <a:latin typeface="Palatino Linotype" panose="02040502050505030304" pitchFamily="18" charset="0"/>
              </a:rPr>
              <a:t>In </a:t>
            </a:r>
            <a:r>
              <a:rPr lang="en-GB" altLang="en-US" sz="2200" dirty="0" err="1">
                <a:effectLst>
                  <a:outerShdw blurRad="38100" dist="38100" dir="2700000" algn="tl">
                    <a:srgbClr val="000000"/>
                  </a:outerShdw>
                </a:effectLst>
                <a:latin typeface="Palatino Linotype" panose="02040502050505030304" pitchFamily="18" charset="0"/>
              </a:rPr>
              <a:t>self-defense</a:t>
            </a:r>
            <a:r>
              <a:rPr lang="en-GB" altLang="en-US" sz="2200" dirty="0">
                <a:effectLst>
                  <a:outerShdw blurRad="38100" dist="38100" dir="2700000" algn="tl">
                    <a:srgbClr val="000000"/>
                  </a:outerShdw>
                </a:effectLst>
                <a:latin typeface="Palatino Linotype" panose="02040502050505030304" pitchFamily="18" charset="0"/>
              </a:rPr>
              <a:t>, the only thing that can be employed is force. </a:t>
            </a:r>
          </a:p>
          <a:p>
            <a:pPr marL="342900" indent="-342900" algn="ctr">
              <a:buFont typeface="Arial" panose="020B0604020202020204" pitchFamily="34" charset="0"/>
              <a:buChar char="•"/>
            </a:pPr>
            <a:r>
              <a:rPr lang="en-GB" altLang="en-US" sz="2200" dirty="0">
                <a:effectLst>
                  <a:outerShdw blurRad="38100" dist="38100" dir="2700000" algn="tl">
                    <a:srgbClr val="000000"/>
                  </a:outerShdw>
                </a:effectLst>
                <a:latin typeface="Palatino Linotype" panose="02040502050505030304" pitchFamily="18" charset="0"/>
              </a:rPr>
              <a:t>In self-surrender, the only thing that can be employed is love. </a:t>
            </a:r>
          </a:p>
          <a:p>
            <a:pPr marL="342900" indent="-342900" algn="ctr">
              <a:buFont typeface="Arial" panose="020B0604020202020204" pitchFamily="34" charset="0"/>
              <a:buChar char="•"/>
            </a:pP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In self-preservation, by </a:t>
            </a:r>
            <a:r>
              <a:rPr lang="en-GB" altLang="en-US" sz="2200" dirty="0" err="1">
                <a:solidFill>
                  <a:srgbClr val="92D050"/>
                </a:solidFill>
                <a:effectLst>
                  <a:outerShdw blurRad="38100" dist="38100" dir="2700000" algn="tl">
                    <a:srgbClr val="000000"/>
                  </a:outerShdw>
                </a:effectLst>
                <a:latin typeface="Palatino Linotype" panose="02040502050505030304" pitchFamily="18" charset="0"/>
              </a:rPr>
              <a:t>self-defense</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through the employment of force, force meets force, and this means only war. </a:t>
            </a:r>
          </a:p>
          <a:p>
            <a:pPr marL="342900" indent="-342900" algn="ctr">
              <a:buFont typeface="Arial" panose="020B0604020202020204" pitchFamily="34" charset="0"/>
              <a:buChar char="•"/>
            </a:pP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In self-sacrifice, by self-surrender, through love, force is met by love, and this means only peace. Self-preservation, then, means only war: while self-sacrifice means only peace. </a:t>
            </a:r>
          </a:p>
        </p:txBody>
      </p:sp>
    </p:spTree>
    <p:extLst>
      <p:ext uri="{BB962C8B-B14F-4D97-AF65-F5344CB8AC3E}">
        <p14:creationId xmlns:p14="http://schemas.microsoft.com/office/powerpoint/2010/main" val="167756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58358-2E01-CD05-1AC0-CBB211E8C18E}"/>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A263983D-04E5-8542-3EE9-2182031AFE80}"/>
              </a:ext>
            </a:extLst>
          </p:cNvPr>
          <p:cNvSpPr>
            <a:spLocks noGrp="1" noChangeArrowheads="1"/>
          </p:cNvSpPr>
          <p:nvPr>
            <p:ph type="ctrTitle"/>
          </p:nvPr>
        </p:nvSpPr>
        <p:spPr>
          <a:xfrm>
            <a:off x="195949" y="165170"/>
            <a:ext cx="11522439" cy="628459"/>
          </a:xfrm>
        </p:spPr>
        <p:txBody>
          <a:bodyPr>
            <a:normAutofit/>
          </a:bodyPr>
          <a:lstStyle/>
          <a:p>
            <a:pPr defTabSz="1036638"/>
            <a:r>
              <a:rPr lang="en-US" altLang="en-US" sz="3200" dirty="0"/>
              <a:t>1888 Message </a:t>
            </a:r>
          </a:p>
        </p:txBody>
      </p:sp>
      <p:sp>
        <p:nvSpPr>
          <p:cNvPr id="11267" name="Text Box 3">
            <a:extLst>
              <a:ext uri="{FF2B5EF4-FFF2-40B4-BE49-F238E27FC236}">
                <a16:creationId xmlns:a16="http://schemas.microsoft.com/office/drawing/2014/main" id="{1E64F2ED-5477-941F-2F72-234D85D02DD6}"/>
              </a:ext>
            </a:extLst>
          </p:cNvPr>
          <p:cNvSpPr txBox="1">
            <a:spLocks noChangeArrowheads="1"/>
          </p:cNvSpPr>
          <p:nvPr/>
        </p:nvSpPr>
        <p:spPr bwMode="auto">
          <a:xfrm>
            <a:off x="614413" y="916344"/>
            <a:ext cx="11230584"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	But war means only death: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Self-preservation, then, meaning only war, means only death. While self-sacrifice, meaning only peace, means only life. </a:t>
            </a:r>
          </a:p>
          <a:p>
            <a:pPr algn="just"/>
            <a:r>
              <a:rPr lang="en-GB" altLang="en-US" sz="2200" dirty="0">
                <a:effectLst>
                  <a:outerShdw blurRad="38100" dist="38100" dir="2700000" algn="tl">
                    <a:srgbClr val="000000"/>
                  </a:outerShdw>
                </a:effectLst>
                <a:latin typeface="Palatino Linotype" panose="02040502050505030304" pitchFamily="18" charset="0"/>
              </a:rPr>
              <a:t>	Self-preservation being the first law of nature, nature then means only death. While self-sacrifice being the first law of grace, grace means only life. </a:t>
            </a:r>
          </a:p>
          <a:p>
            <a:pPr algn="just"/>
            <a:r>
              <a:rPr lang="en-GB" altLang="en-US" sz="2200" dirty="0">
                <a:effectLst>
                  <a:outerShdw blurRad="38100" dist="38100" dir="2700000" algn="tl">
                    <a:srgbClr val="000000"/>
                  </a:outerShdw>
                </a:effectLst>
                <a:latin typeface="Palatino Linotype" panose="02040502050505030304" pitchFamily="18" charset="0"/>
              </a:rPr>
              <a:t>	But death is only the wages of sin: nature, then meaning only death, it is so only because nature means sin. While life being only the reward of righteousness: grace meaning only life, it is so only because grace means righteousness. </a:t>
            </a:r>
          </a:p>
          <a:p>
            <a:pPr algn="just"/>
            <a:r>
              <a:rPr lang="en-GB" altLang="en-US" sz="2200" dirty="0">
                <a:effectLst>
                  <a:outerShdw blurRad="38100" dist="38100" dir="2700000" algn="tl">
                    <a:srgbClr val="000000"/>
                  </a:outerShdw>
                </a:effectLst>
                <a:latin typeface="Palatino Linotype" panose="02040502050505030304" pitchFamily="18" charset="0"/>
              </a:rPr>
              <a:t>	Sin and righteousness, nature and grace, are directly opposite and antagonistic elements. They occupy realms absolutely distinct.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Nature, self-preservation, </a:t>
            </a:r>
            <a:r>
              <a:rPr lang="en-GB" altLang="en-US" sz="2200" dirty="0" err="1">
                <a:solidFill>
                  <a:srgbClr val="92D050"/>
                </a:solidFill>
                <a:effectLst>
                  <a:outerShdw blurRad="38100" dist="38100" dir="2700000" algn="tl">
                    <a:srgbClr val="000000"/>
                  </a:outerShdw>
                </a:effectLst>
                <a:latin typeface="Palatino Linotype" panose="02040502050505030304" pitchFamily="18" charset="0"/>
              </a:rPr>
              <a:t>self-defense</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 force, war, and death, occupy only the realm of sin. Grace, self-sacrifice, self-surrender, love, peace, and life, occupy only the realm of righteousness. </a:t>
            </a:r>
          </a:p>
          <a:p>
            <a:pPr algn="just"/>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The realm of sin is the realm of Satan. The realm of grace is the realm of God. </a:t>
            </a:r>
            <a:r>
              <a:rPr lang="en-GB" altLang="en-US" sz="2200" dirty="0">
                <a:effectLst>
                  <a:outerShdw blurRad="38100" dist="38100" dir="2700000" algn="tl">
                    <a:srgbClr val="000000"/>
                  </a:outerShdw>
                </a:effectLst>
                <a:latin typeface="Palatino Linotype" panose="02040502050505030304" pitchFamily="18" charset="0"/>
              </a:rPr>
              <a:t>All the power of the domain of grace is devoted to saving men from the dominion of sin.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This in order, that "as sin hath reigned unto death, even so might grace reign, through righteousness, unto eternal life by Jesus Christ our Lord."</a:t>
            </a:r>
          </a:p>
          <a:p>
            <a:pPr algn="just"/>
            <a:r>
              <a:rPr lang="en-GB" altLang="en-US" sz="2200" dirty="0">
                <a:effectLst>
                  <a:outerShdw blurRad="38100" dist="38100" dir="2700000" algn="tl">
                    <a:srgbClr val="000000"/>
                  </a:outerShdw>
                </a:effectLst>
                <a:latin typeface="Palatino Linotype" panose="02040502050505030304" pitchFamily="18" charset="0"/>
              </a:rPr>
              <a:t>	On which side do you stand in this great controversy? {March 4, 1897 ATJ, AMS 129} </a:t>
            </a:r>
            <a:endParaRPr lang="en-GB" altLang="en-US" sz="2200" dirty="0">
              <a:solidFill>
                <a:srgbClr val="92D050"/>
              </a:solidFill>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77519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1BB40-1A50-494E-EB0C-70FA417579A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985A96F-77A4-CC77-EBCE-8BF107046224}"/>
              </a:ext>
            </a:extLst>
          </p:cNvPr>
          <p:cNvSpPr txBox="1">
            <a:spLocks noChangeArrowheads="1"/>
          </p:cNvSpPr>
          <p:nvPr/>
        </p:nvSpPr>
        <p:spPr>
          <a:xfrm>
            <a:off x="914400" y="400929"/>
            <a:ext cx="10677378" cy="550863"/>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AU" altLang="en-US" sz="4000" dirty="0"/>
              <a:t>Cycle of Sacrificing Others, Guilt and Death</a:t>
            </a:r>
          </a:p>
        </p:txBody>
      </p:sp>
      <p:sp>
        <p:nvSpPr>
          <p:cNvPr id="4" name="Oval 3">
            <a:extLst>
              <a:ext uri="{FF2B5EF4-FFF2-40B4-BE49-F238E27FC236}">
                <a16:creationId xmlns:a16="http://schemas.microsoft.com/office/drawing/2014/main" id="{058BCF95-3F4E-2069-DEFE-4AC54B629197}"/>
              </a:ext>
            </a:extLst>
          </p:cNvPr>
          <p:cNvSpPr>
            <a:spLocks noChangeArrowheads="1"/>
          </p:cNvSpPr>
          <p:nvPr/>
        </p:nvSpPr>
        <p:spPr bwMode="auto">
          <a:xfrm>
            <a:off x="4456113" y="2305929"/>
            <a:ext cx="3584575" cy="324485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Arial" panose="020B0604020202020204" pitchFamily="34" charset="0"/>
            </a:endParaRPr>
          </a:p>
        </p:txBody>
      </p:sp>
      <p:grpSp>
        <p:nvGrpSpPr>
          <p:cNvPr id="5" name="Group 4">
            <a:extLst>
              <a:ext uri="{FF2B5EF4-FFF2-40B4-BE49-F238E27FC236}">
                <a16:creationId xmlns:a16="http://schemas.microsoft.com/office/drawing/2014/main" id="{0785A503-11B3-60F2-E087-5895C44ADFCD}"/>
              </a:ext>
            </a:extLst>
          </p:cNvPr>
          <p:cNvGrpSpPr>
            <a:grpSpLocks/>
          </p:cNvGrpSpPr>
          <p:nvPr/>
        </p:nvGrpSpPr>
        <p:grpSpPr bwMode="auto">
          <a:xfrm>
            <a:off x="2146301" y="2940930"/>
            <a:ext cx="2708275" cy="1903413"/>
            <a:chOff x="388" y="1888"/>
            <a:chExt cx="1706" cy="1199"/>
          </a:xfrm>
        </p:grpSpPr>
        <p:sp>
          <p:nvSpPr>
            <p:cNvPr id="6" name="AutoShape 5">
              <a:extLst>
                <a:ext uri="{FF2B5EF4-FFF2-40B4-BE49-F238E27FC236}">
                  <a16:creationId xmlns:a16="http://schemas.microsoft.com/office/drawing/2014/main" id="{B4818703-1DD7-3F3A-CB22-6A3FC2E889F0}"/>
                </a:ext>
              </a:extLst>
            </p:cNvPr>
            <p:cNvSpPr>
              <a:spLocks noChangeArrowheads="1"/>
            </p:cNvSpPr>
            <p:nvPr/>
          </p:nvSpPr>
          <p:spPr bwMode="auto">
            <a:xfrm>
              <a:off x="1718" y="1888"/>
              <a:ext cx="376" cy="1199"/>
            </a:xfrm>
            <a:prstGeom prst="downArrow">
              <a:avLst>
                <a:gd name="adj1" fmla="val 50000"/>
                <a:gd name="adj2" fmla="val 7972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Arial" panose="020B0604020202020204" pitchFamily="34" charset="0"/>
              </a:endParaRPr>
            </a:p>
          </p:txBody>
        </p:sp>
        <p:sp>
          <p:nvSpPr>
            <p:cNvPr id="7" name="Text Box 6">
              <a:extLst>
                <a:ext uri="{FF2B5EF4-FFF2-40B4-BE49-F238E27FC236}">
                  <a16:creationId xmlns:a16="http://schemas.microsoft.com/office/drawing/2014/main" id="{637F6B80-85CC-A2F4-3067-B59663049241}"/>
                </a:ext>
              </a:extLst>
            </p:cNvPr>
            <p:cNvSpPr txBox="1">
              <a:spLocks noChangeArrowheads="1"/>
            </p:cNvSpPr>
            <p:nvPr/>
          </p:nvSpPr>
          <p:spPr bwMode="auto">
            <a:xfrm>
              <a:off x="388" y="2224"/>
              <a:ext cx="1406"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dirty="0">
                  <a:latin typeface="Arial" panose="020B0604020202020204" pitchFamily="34" charset="0"/>
                </a:rPr>
                <a:t>Sacrificing others in Death</a:t>
              </a:r>
            </a:p>
            <a:p>
              <a:endParaRPr lang="en-US" altLang="en-US" sz="2000" dirty="0">
                <a:latin typeface="Arial" panose="020B0604020202020204" pitchFamily="34" charset="0"/>
              </a:endParaRPr>
            </a:p>
          </p:txBody>
        </p:sp>
      </p:grpSp>
      <p:grpSp>
        <p:nvGrpSpPr>
          <p:cNvPr id="8" name="Group 7">
            <a:extLst>
              <a:ext uri="{FF2B5EF4-FFF2-40B4-BE49-F238E27FC236}">
                <a16:creationId xmlns:a16="http://schemas.microsoft.com/office/drawing/2014/main" id="{D5380B6B-86E7-2EFF-B559-6592393EFDC5}"/>
              </a:ext>
            </a:extLst>
          </p:cNvPr>
          <p:cNvGrpSpPr>
            <a:grpSpLocks/>
          </p:cNvGrpSpPr>
          <p:nvPr/>
        </p:nvGrpSpPr>
        <p:grpSpPr bwMode="auto">
          <a:xfrm>
            <a:off x="3802063" y="5312657"/>
            <a:ext cx="5253037" cy="871538"/>
            <a:chOff x="1783" y="3382"/>
            <a:chExt cx="2573" cy="549"/>
          </a:xfrm>
        </p:grpSpPr>
        <p:sp>
          <p:nvSpPr>
            <p:cNvPr id="9" name="Text Box 8">
              <a:extLst>
                <a:ext uri="{FF2B5EF4-FFF2-40B4-BE49-F238E27FC236}">
                  <a16:creationId xmlns:a16="http://schemas.microsoft.com/office/drawing/2014/main" id="{FD45FA7B-1774-1717-DC0E-AEFE000F1590}"/>
                </a:ext>
              </a:extLst>
            </p:cNvPr>
            <p:cNvSpPr txBox="1">
              <a:spLocks noChangeArrowheads="1"/>
            </p:cNvSpPr>
            <p:nvPr/>
          </p:nvSpPr>
          <p:spPr bwMode="auto">
            <a:xfrm>
              <a:off x="1783" y="3698"/>
              <a:ext cx="25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dirty="0">
                  <a:latin typeface="Arial" panose="020B0604020202020204" pitchFamily="34" charset="0"/>
                </a:rPr>
                <a:t>Self-Condemnation and Guilt</a:t>
              </a:r>
              <a:endParaRPr lang="en-US" altLang="en-US" dirty="0">
                <a:latin typeface="Arial" panose="020B0604020202020204" pitchFamily="34" charset="0"/>
              </a:endParaRPr>
            </a:p>
          </p:txBody>
        </p:sp>
        <p:sp>
          <p:nvSpPr>
            <p:cNvPr id="10" name="AutoShape 9">
              <a:extLst>
                <a:ext uri="{FF2B5EF4-FFF2-40B4-BE49-F238E27FC236}">
                  <a16:creationId xmlns:a16="http://schemas.microsoft.com/office/drawing/2014/main" id="{42D66D51-6702-3619-535E-59C38B7A5289}"/>
                </a:ext>
              </a:extLst>
            </p:cNvPr>
            <p:cNvSpPr>
              <a:spLocks noChangeArrowheads="1"/>
            </p:cNvSpPr>
            <p:nvPr/>
          </p:nvSpPr>
          <p:spPr bwMode="auto">
            <a:xfrm rot="16200000">
              <a:off x="2853" y="2950"/>
              <a:ext cx="335" cy="1199"/>
            </a:xfrm>
            <a:prstGeom prst="downArrow">
              <a:avLst>
                <a:gd name="adj1" fmla="val 50000"/>
                <a:gd name="adj2" fmla="val 8947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latin typeface="Arial" panose="020B0604020202020204" pitchFamily="34" charset="0"/>
              </a:endParaRPr>
            </a:p>
          </p:txBody>
        </p:sp>
      </p:grpSp>
      <p:grpSp>
        <p:nvGrpSpPr>
          <p:cNvPr id="11" name="Group 10">
            <a:extLst>
              <a:ext uri="{FF2B5EF4-FFF2-40B4-BE49-F238E27FC236}">
                <a16:creationId xmlns:a16="http://schemas.microsoft.com/office/drawing/2014/main" id="{1CDE7C1B-1851-6A0F-E061-E3B01EAA70D9}"/>
              </a:ext>
            </a:extLst>
          </p:cNvPr>
          <p:cNvGrpSpPr>
            <a:grpSpLocks/>
          </p:cNvGrpSpPr>
          <p:nvPr/>
        </p:nvGrpSpPr>
        <p:grpSpPr bwMode="auto">
          <a:xfrm>
            <a:off x="4222750" y="1443917"/>
            <a:ext cx="5192713" cy="1150937"/>
            <a:chOff x="1696" y="945"/>
            <a:chExt cx="3075" cy="725"/>
          </a:xfrm>
        </p:grpSpPr>
        <p:sp>
          <p:nvSpPr>
            <p:cNvPr id="12" name="AutoShape 11">
              <a:extLst>
                <a:ext uri="{FF2B5EF4-FFF2-40B4-BE49-F238E27FC236}">
                  <a16:creationId xmlns:a16="http://schemas.microsoft.com/office/drawing/2014/main" id="{2DEA3EE9-F488-4F2C-F8BD-94060A30A72A}"/>
                </a:ext>
              </a:extLst>
            </p:cNvPr>
            <p:cNvSpPr>
              <a:spLocks noChangeArrowheads="1"/>
            </p:cNvSpPr>
            <p:nvPr/>
          </p:nvSpPr>
          <p:spPr bwMode="auto">
            <a:xfrm rot="5400000">
              <a:off x="2725" y="903"/>
              <a:ext cx="335" cy="1199"/>
            </a:xfrm>
            <a:prstGeom prst="downArrow">
              <a:avLst>
                <a:gd name="adj1" fmla="val 50000"/>
                <a:gd name="adj2" fmla="val 8947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a:latin typeface="Arial" panose="020B0604020202020204" pitchFamily="34" charset="0"/>
              </a:endParaRPr>
            </a:p>
          </p:txBody>
        </p:sp>
        <p:sp>
          <p:nvSpPr>
            <p:cNvPr id="13" name="Text Box 12">
              <a:extLst>
                <a:ext uri="{FF2B5EF4-FFF2-40B4-BE49-F238E27FC236}">
                  <a16:creationId xmlns:a16="http://schemas.microsoft.com/office/drawing/2014/main" id="{AFC89A5B-DA7D-671E-A019-B66E7335B329}"/>
                </a:ext>
              </a:extLst>
            </p:cNvPr>
            <p:cNvSpPr txBox="1">
              <a:spLocks noChangeArrowheads="1"/>
            </p:cNvSpPr>
            <p:nvPr/>
          </p:nvSpPr>
          <p:spPr bwMode="auto">
            <a:xfrm>
              <a:off x="1696" y="945"/>
              <a:ext cx="307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dirty="0">
                  <a:latin typeface="Arial" panose="020B0604020202020204" pitchFamily="34" charset="0"/>
                </a:rPr>
                <a:t>Fear/Self Preservation/Force (from believing God destroys)</a:t>
              </a:r>
              <a:endParaRPr lang="en-US" altLang="en-US" dirty="0">
                <a:latin typeface="Arial" panose="020B0604020202020204" pitchFamily="34" charset="0"/>
              </a:endParaRPr>
            </a:p>
          </p:txBody>
        </p:sp>
      </p:grpSp>
      <p:grpSp>
        <p:nvGrpSpPr>
          <p:cNvPr id="14" name="Group 13">
            <a:extLst>
              <a:ext uri="{FF2B5EF4-FFF2-40B4-BE49-F238E27FC236}">
                <a16:creationId xmlns:a16="http://schemas.microsoft.com/office/drawing/2014/main" id="{6DFC86B9-CF15-588C-4535-8AB6185E9CA1}"/>
              </a:ext>
            </a:extLst>
          </p:cNvPr>
          <p:cNvGrpSpPr>
            <a:grpSpLocks/>
          </p:cNvGrpSpPr>
          <p:nvPr/>
        </p:nvGrpSpPr>
        <p:grpSpPr bwMode="auto">
          <a:xfrm>
            <a:off x="7758114" y="2940930"/>
            <a:ext cx="2487613" cy="1903413"/>
            <a:chOff x="4019" y="1951"/>
            <a:chExt cx="1567" cy="1199"/>
          </a:xfrm>
        </p:grpSpPr>
        <p:sp>
          <p:nvSpPr>
            <p:cNvPr id="15" name="AutoShape 14">
              <a:extLst>
                <a:ext uri="{FF2B5EF4-FFF2-40B4-BE49-F238E27FC236}">
                  <a16:creationId xmlns:a16="http://schemas.microsoft.com/office/drawing/2014/main" id="{1F082B9F-839B-27DE-010D-ACF3E9EA0E6F}"/>
                </a:ext>
              </a:extLst>
            </p:cNvPr>
            <p:cNvSpPr>
              <a:spLocks noChangeArrowheads="1"/>
            </p:cNvSpPr>
            <p:nvPr/>
          </p:nvSpPr>
          <p:spPr bwMode="auto">
            <a:xfrm rot="10800000">
              <a:off x="4019" y="1951"/>
              <a:ext cx="335" cy="1199"/>
            </a:xfrm>
            <a:prstGeom prst="downArrow">
              <a:avLst>
                <a:gd name="adj1" fmla="val 50000"/>
                <a:gd name="adj2" fmla="val 8947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a:latin typeface="Arial" panose="020B0604020202020204" pitchFamily="34" charset="0"/>
              </a:endParaRPr>
            </a:p>
          </p:txBody>
        </p:sp>
        <p:sp>
          <p:nvSpPr>
            <p:cNvPr id="16" name="Text Box 15">
              <a:extLst>
                <a:ext uri="{FF2B5EF4-FFF2-40B4-BE49-F238E27FC236}">
                  <a16:creationId xmlns:a16="http://schemas.microsoft.com/office/drawing/2014/main" id="{99EF4490-C818-526C-47FA-32803E0A5D67}"/>
                </a:ext>
              </a:extLst>
            </p:cNvPr>
            <p:cNvSpPr txBox="1">
              <a:spLocks noChangeArrowheads="1"/>
            </p:cNvSpPr>
            <p:nvPr/>
          </p:nvSpPr>
          <p:spPr bwMode="auto">
            <a:xfrm>
              <a:off x="4378" y="2405"/>
              <a:ext cx="120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altLang="en-US" dirty="0">
                  <a:latin typeface="Arial" panose="020B0604020202020204" pitchFamily="34" charset="0"/>
                </a:rPr>
                <a:t>Expiation by the Cross</a:t>
              </a:r>
              <a:r>
                <a:rPr lang="en-US" altLang="en-US" sz="2000" dirty="0">
                  <a:latin typeface="Arial" panose="020B0604020202020204" pitchFamily="34" charset="0"/>
                </a:rPr>
                <a:t> of Christ</a:t>
              </a:r>
              <a:endParaRPr lang="en-AU" altLang="en-US" dirty="0">
                <a:latin typeface="Arial" panose="020B0604020202020204" pitchFamily="34" charset="0"/>
              </a:endParaRPr>
            </a:p>
          </p:txBody>
        </p:sp>
      </p:grpSp>
      <p:sp>
        <p:nvSpPr>
          <p:cNvPr id="17" name="Text Box 16">
            <a:extLst>
              <a:ext uri="{FF2B5EF4-FFF2-40B4-BE49-F238E27FC236}">
                <a16:creationId xmlns:a16="http://schemas.microsoft.com/office/drawing/2014/main" id="{0FF55EA8-0819-A4ED-7BFE-F68A60BAC9D7}"/>
              </a:ext>
            </a:extLst>
          </p:cNvPr>
          <p:cNvSpPr txBox="1">
            <a:spLocks noChangeArrowheads="1"/>
          </p:cNvSpPr>
          <p:nvPr/>
        </p:nvSpPr>
        <p:spPr bwMode="auto">
          <a:xfrm>
            <a:off x="4919637" y="3353075"/>
            <a:ext cx="28178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3200" dirty="0">
                <a:latin typeface="Arial" panose="020B0604020202020204" pitchFamily="34" charset="0"/>
              </a:rPr>
              <a:t>Cycle of Self-Preservation</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9540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5F496-1433-3F1C-7FA6-75B31798B54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35F9660-5ABB-C385-602B-3A04B5647198}"/>
              </a:ext>
            </a:extLst>
          </p:cNvPr>
          <p:cNvSpPr txBox="1">
            <a:spLocks noChangeArrowheads="1"/>
          </p:cNvSpPr>
          <p:nvPr/>
        </p:nvSpPr>
        <p:spPr>
          <a:xfrm>
            <a:off x="942535" y="323557"/>
            <a:ext cx="10578905" cy="62823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48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AU" altLang="en-US" sz="4000" dirty="0"/>
              <a:t>Cycle of Sacrificing Self, Righteousness and Peace</a:t>
            </a:r>
          </a:p>
        </p:txBody>
      </p:sp>
      <p:sp>
        <p:nvSpPr>
          <p:cNvPr id="4" name="Oval 3">
            <a:extLst>
              <a:ext uri="{FF2B5EF4-FFF2-40B4-BE49-F238E27FC236}">
                <a16:creationId xmlns:a16="http://schemas.microsoft.com/office/drawing/2014/main" id="{DEF7AEDD-FE11-91B1-3739-5C4E86737229}"/>
              </a:ext>
            </a:extLst>
          </p:cNvPr>
          <p:cNvSpPr>
            <a:spLocks noChangeArrowheads="1"/>
          </p:cNvSpPr>
          <p:nvPr/>
        </p:nvSpPr>
        <p:spPr bwMode="auto">
          <a:xfrm>
            <a:off x="4456113" y="2305929"/>
            <a:ext cx="3584575" cy="3244850"/>
          </a:xfrm>
          <a:prstGeom prst="ellipse">
            <a:avLst/>
          </a:prstGeom>
          <a:noFill/>
          <a:ln w="571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Arial" panose="020B0604020202020204" pitchFamily="34" charset="0"/>
            </a:endParaRPr>
          </a:p>
        </p:txBody>
      </p:sp>
      <p:grpSp>
        <p:nvGrpSpPr>
          <p:cNvPr id="5" name="Group 4">
            <a:extLst>
              <a:ext uri="{FF2B5EF4-FFF2-40B4-BE49-F238E27FC236}">
                <a16:creationId xmlns:a16="http://schemas.microsoft.com/office/drawing/2014/main" id="{3D96FF4E-27A1-3918-0E28-4A4384EB5FA2}"/>
              </a:ext>
            </a:extLst>
          </p:cNvPr>
          <p:cNvGrpSpPr>
            <a:grpSpLocks/>
          </p:cNvGrpSpPr>
          <p:nvPr/>
        </p:nvGrpSpPr>
        <p:grpSpPr bwMode="auto">
          <a:xfrm>
            <a:off x="1773239" y="2940930"/>
            <a:ext cx="3081338" cy="1903413"/>
            <a:chOff x="153" y="1888"/>
            <a:chExt cx="1941" cy="1199"/>
          </a:xfrm>
        </p:grpSpPr>
        <p:sp>
          <p:nvSpPr>
            <p:cNvPr id="6" name="AutoShape 5">
              <a:extLst>
                <a:ext uri="{FF2B5EF4-FFF2-40B4-BE49-F238E27FC236}">
                  <a16:creationId xmlns:a16="http://schemas.microsoft.com/office/drawing/2014/main" id="{9B2576BC-9C95-4DE7-F97F-B27B4905E53C}"/>
                </a:ext>
              </a:extLst>
            </p:cNvPr>
            <p:cNvSpPr>
              <a:spLocks noChangeArrowheads="1"/>
            </p:cNvSpPr>
            <p:nvPr/>
          </p:nvSpPr>
          <p:spPr bwMode="auto">
            <a:xfrm>
              <a:off x="1718" y="1888"/>
              <a:ext cx="376" cy="1199"/>
            </a:xfrm>
            <a:prstGeom prst="downArrow">
              <a:avLst>
                <a:gd name="adj1" fmla="val 50000"/>
                <a:gd name="adj2" fmla="val 79721"/>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latin typeface="Arial" panose="020B0604020202020204" pitchFamily="34" charset="0"/>
              </a:endParaRPr>
            </a:p>
          </p:txBody>
        </p:sp>
        <p:sp>
          <p:nvSpPr>
            <p:cNvPr id="7" name="Text Box 6">
              <a:extLst>
                <a:ext uri="{FF2B5EF4-FFF2-40B4-BE49-F238E27FC236}">
                  <a16:creationId xmlns:a16="http://schemas.microsoft.com/office/drawing/2014/main" id="{DA1643A5-9CF5-52AB-13A7-E7090C6675DA}"/>
                </a:ext>
              </a:extLst>
            </p:cNvPr>
            <p:cNvSpPr txBox="1">
              <a:spLocks noChangeArrowheads="1"/>
            </p:cNvSpPr>
            <p:nvPr/>
          </p:nvSpPr>
          <p:spPr bwMode="auto">
            <a:xfrm>
              <a:off x="153" y="2224"/>
              <a:ext cx="1641" cy="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AU" altLang="en-US" sz="2400" dirty="0">
                  <a:latin typeface="Arial" panose="020B0604020202020204" pitchFamily="34" charset="0"/>
                </a:rPr>
                <a:t>Sacrificing self to the point of death</a:t>
              </a:r>
            </a:p>
            <a:p>
              <a:endParaRPr lang="en-US" altLang="en-US" sz="2000" dirty="0">
                <a:latin typeface="Arial" panose="020B0604020202020204" pitchFamily="34" charset="0"/>
              </a:endParaRPr>
            </a:p>
          </p:txBody>
        </p:sp>
      </p:grpSp>
      <p:grpSp>
        <p:nvGrpSpPr>
          <p:cNvPr id="8" name="Group 7">
            <a:extLst>
              <a:ext uri="{FF2B5EF4-FFF2-40B4-BE49-F238E27FC236}">
                <a16:creationId xmlns:a16="http://schemas.microsoft.com/office/drawing/2014/main" id="{59B916A1-B0F1-3643-FD1B-6E2B1D480C1B}"/>
              </a:ext>
            </a:extLst>
          </p:cNvPr>
          <p:cNvGrpSpPr>
            <a:grpSpLocks/>
          </p:cNvGrpSpPr>
          <p:nvPr/>
        </p:nvGrpSpPr>
        <p:grpSpPr bwMode="auto">
          <a:xfrm>
            <a:off x="3802064" y="5312662"/>
            <a:ext cx="4525859" cy="963614"/>
            <a:chOff x="1783" y="3382"/>
            <a:chExt cx="2327" cy="607"/>
          </a:xfrm>
        </p:grpSpPr>
        <p:sp>
          <p:nvSpPr>
            <p:cNvPr id="9" name="Text Box 8">
              <a:extLst>
                <a:ext uri="{FF2B5EF4-FFF2-40B4-BE49-F238E27FC236}">
                  <a16:creationId xmlns:a16="http://schemas.microsoft.com/office/drawing/2014/main" id="{5DFA8AA1-3820-561D-EFBF-11CFCACF8196}"/>
                </a:ext>
              </a:extLst>
            </p:cNvPr>
            <p:cNvSpPr txBox="1">
              <a:spLocks noChangeArrowheads="1"/>
            </p:cNvSpPr>
            <p:nvPr/>
          </p:nvSpPr>
          <p:spPr bwMode="auto">
            <a:xfrm>
              <a:off x="1783" y="3698"/>
              <a:ext cx="232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AU" altLang="en-US" sz="2400" dirty="0">
                  <a:latin typeface="Arial" panose="020B0604020202020204" pitchFamily="34" charset="0"/>
                </a:rPr>
                <a:t>Righteousness and Peace</a:t>
              </a:r>
              <a:endParaRPr lang="en-US" altLang="en-US" sz="2400" dirty="0">
                <a:latin typeface="Arial" panose="020B0604020202020204" pitchFamily="34" charset="0"/>
              </a:endParaRPr>
            </a:p>
          </p:txBody>
        </p:sp>
        <p:sp>
          <p:nvSpPr>
            <p:cNvPr id="10" name="AutoShape 9">
              <a:extLst>
                <a:ext uri="{FF2B5EF4-FFF2-40B4-BE49-F238E27FC236}">
                  <a16:creationId xmlns:a16="http://schemas.microsoft.com/office/drawing/2014/main" id="{4C851858-08B1-99B6-83BD-39A05318F1FC}"/>
                </a:ext>
              </a:extLst>
            </p:cNvPr>
            <p:cNvSpPr>
              <a:spLocks noChangeArrowheads="1"/>
            </p:cNvSpPr>
            <p:nvPr/>
          </p:nvSpPr>
          <p:spPr bwMode="auto">
            <a:xfrm rot="16200000">
              <a:off x="2853" y="2950"/>
              <a:ext cx="335" cy="1199"/>
            </a:xfrm>
            <a:prstGeom prst="downArrow">
              <a:avLst>
                <a:gd name="adj1" fmla="val 50000"/>
                <a:gd name="adj2" fmla="val 8947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latin typeface="Arial" panose="020B0604020202020204" pitchFamily="34" charset="0"/>
              </a:endParaRPr>
            </a:p>
          </p:txBody>
        </p:sp>
      </p:grpSp>
      <p:grpSp>
        <p:nvGrpSpPr>
          <p:cNvPr id="11" name="Group 10">
            <a:extLst>
              <a:ext uri="{FF2B5EF4-FFF2-40B4-BE49-F238E27FC236}">
                <a16:creationId xmlns:a16="http://schemas.microsoft.com/office/drawing/2014/main" id="{060407D3-48E5-6336-1CBD-32B4A5C15B02}"/>
              </a:ext>
            </a:extLst>
          </p:cNvPr>
          <p:cNvGrpSpPr>
            <a:grpSpLocks/>
          </p:cNvGrpSpPr>
          <p:nvPr/>
        </p:nvGrpSpPr>
        <p:grpSpPr bwMode="auto">
          <a:xfrm>
            <a:off x="4222750" y="1472053"/>
            <a:ext cx="4105198" cy="1150937"/>
            <a:chOff x="1696" y="945"/>
            <a:chExt cx="2431" cy="725"/>
          </a:xfrm>
        </p:grpSpPr>
        <p:sp>
          <p:nvSpPr>
            <p:cNvPr id="12" name="AutoShape 11">
              <a:extLst>
                <a:ext uri="{FF2B5EF4-FFF2-40B4-BE49-F238E27FC236}">
                  <a16:creationId xmlns:a16="http://schemas.microsoft.com/office/drawing/2014/main" id="{6DF28121-4662-AEEA-56C6-BB68762951A5}"/>
                </a:ext>
              </a:extLst>
            </p:cNvPr>
            <p:cNvSpPr>
              <a:spLocks noChangeArrowheads="1"/>
            </p:cNvSpPr>
            <p:nvPr/>
          </p:nvSpPr>
          <p:spPr bwMode="auto">
            <a:xfrm rot="5400000">
              <a:off x="2725" y="903"/>
              <a:ext cx="335" cy="1199"/>
            </a:xfrm>
            <a:prstGeom prst="downArrow">
              <a:avLst>
                <a:gd name="adj1" fmla="val 50000"/>
                <a:gd name="adj2" fmla="val 8947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n-US" altLang="en-US">
                <a:latin typeface="Arial" panose="020B0604020202020204" pitchFamily="34" charset="0"/>
              </a:endParaRPr>
            </a:p>
          </p:txBody>
        </p:sp>
        <p:sp>
          <p:nvSpPr>
            <p:cNvPr id="13" name="Text Box 12">
              <a:extLst>
                <a:ext uri="{FF2B5EF4-FFF2-40B4-BE49-F238E27FC236}">
                  <a16:creationId xmlns:a16="http://schemas.microsoft.com/office/drawing/2014/main" id="{6FF60309-005B-8FD6-094E-E3D2519D2B95}"/>
                </a:ext>
              </a:extLst>
            </p:cNvPr>
            <p:cNvSpPr txBox="1">
              <a:spLocks noChangeArrowheads="1"/>
            </p:cNvSpPr>
            <p:nvPr/>
          </p:nvSpPr>
          <p:spPr bwMode="auto">
            <a:xfrm>
              <a:off x="1696" y="945"/>
              <a:ext cx="2431"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AU" altLang="en-US" sz="2400" dirty="0">
                  <a:latin typeface="Arial" panose="020B0604020202020204" pitchFamily="34" charset="0"/>
                </a:rPr>
                <a:t>Love, Freedom, Hope (from accepting God is life only)</a:t>
              </a:r>
              <a:endParaRPr lang="en-US" altLang="en-US" sz="2400" dirty="0">
                <a:latin typeface="Arial" panose="020B0604020202020204" pitchFamily="34" charset="0"/>
              </a:endParaRPr>
            </a:p>
          </p:txBody>
        </p:sp>
      </p:grpSp>
      <p:grpSp>
        <p:nvGrpSpPr>
          <p:cNvPr id="14" name="Group 13">
            <a:extLst>
              <a:ext uri="{FF2B5EF4-FFF2-40B4-BE49-F238E27FC236}">
                <a16:creationId xmlns:a16="http://schemas.microsoft.com/office/drawing/2014/main" id="{9BA1B59C-4131-6AF0-976E-81B762C202F3}"/>
              </a:ext>
            </a:extLst>
          </p:cNvPr>
          <p:cNvGrpSpPr>
            <a:grpSpLocks/>
          </p:cNvGrpSpPr>
          <p:nvPr/>
        </p:nvGrpSpPr>
        <p:grpSpPr bwMode="auto">
          <a:xfrm>
            <a:off x="7758114" y="2940930"/>
            <a:ext cx="2487613" cy="1903413"/>
            <a:chOff x="4019" y="1951"/>
            <a:chExt cx="1567" cy="1199"/>
          </a:xfrm>
        </p:grpSpPr>
        <p:sp>
          <p:nvSpPr>
            <p:cNvPr id="15" name="AutoShape 14">
              <a:extLst>
                <a:ext uri="{FF2B5EF4-FFF2-40B4-BE49-F238E27FC236}">
                  <a16:creationId xmlns:a16="http://schemas.microsoft.com/office/drawing/2014/main" id="{5CCDADD1-CA44-25F3-7190-280EBF345631}"/>
                </a:ext>
              </a:extLst>
            </p:cNvPr>
            <p:cNvSpPr>
              <a:spLocks noChangeArrowheads="1"/>
            </p:cNvSpPr>
            <p:nvPr/>
          </p:nvSpPr>
          <p:spPr bwMode="auto">
            <a:xfrm rot="10800000">
              <a:off x="4019" y="1951"/>
              <a:ext cx="335" cy="1199"/>
            </a:xfrm>
            <a:prstGeom prst="downArrow">
              <a:avLst>
                <a:gd name="adj1" fmla="val 50000"/>
                <a:gd name="adj2" fmla="val 8947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lang="en-US" altLang="en-US">
                <a:latin typeface="Arial" panose="020B0604020202020204" pitchFamily="34" charset="0"/>
              </a:endParaRPr>
            </a:p>
          </p:txBody>
        </p:sp>
        <p:sp>
          <p:nvSpPr>
            <p:cNvPr id="16" name="Text Box 15">
              <a:extLst>
                <a:ext uri="{FF2B5EF4-FFF2-40B4-BE49-F238E27FC236}">
                  <a16:creationId xmlns:a16="http://schemas.microsoft.com/office/drawing/2014/main" id="{06FFE293-42F1-49E2-0E57-699AC538D1A6}"/>
                </a:ext>
              </a:extLst>
            </p:cNvPr>
            <p:cNvSpPr txBox="1">
              <a:spLocks noChangeArrowheads="1"/>
            </p:cNvSpPr>
            <p:nvPr/>
          </p:nvSpPr>
          <p:spPr bwMode="auto">
            <a:xfrm>
              <a:off x="4378" y="2405"/>
              <a:ext cx="1208"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2400" dirty="0">
                  <a:latin typeface="Arial" panose="020B0604020202020204" pitchFamily="34" charset="0"/>
                </a:rPr>
                <a:t>No Fear</a:t>
              </a:r>
            </a:p>
          </p:txBody>
        </p:sp>
      </p:grpSp>
      <p:sp>
        <p:nvSpPr>
          <p:cNvPr id="17" name="Text Box 16">
            <a:extLst>
              <a:ext uri="{FF2B5EF4-FFF2-40B4-BE49-F238E27FC236}">
                <a16:creationId xmlns:a16="http://schemas.microsoft.com/office/drawing/2014/main" id="{1F6DB21A-3AF5-4675-3354-49E96F82E39A}"/>
              </a:ext>
            </a:extLst>
          </p:cNvPr>
          <p:cNvSpPr txBox="1">
            <a:spLocks noChangeArrowheads="1"/>
          </p:cNvSpPr>
          <p:nvPr/>
        </p:nvSpPr>
        <p:spPr bwMode="auto">
          <a:xfrm>
            <a:off x="4919637" y="3353075"/>
            <a:ext cx="28178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AU" altLang="en-US" sz="3200" dirty="0">
                <a:latin typeface="Arial" panose="020B0604020202020204" pitchFamily="34" charset="0"/>
              </a:rPr>
              <a:t>Cycle of Self-Sacrifice</a:t>
            </a:r>
            <a:endParaRPr lang="en-US" altLang="en-US" sz="3200" dirty="0">
              <a:latin typeface="Arial" panose="020B0604020202020204" pitchFamily="34" charset="0"/>
            </a:endParaRPr>
          </a:p>
        </p:txBody>
      </p:sp>
    </p:spTree>
    <p:extLst>
      <p:ext uri="{BB962C8B-B14F-4D97-AF65-F5344CB8AC3E}">
        <p14:creationId xmlns:p14="http://schemas.microsoft.com/office/powerpoint/2010/main" val="29907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107A0-48CC-F36F-C049-B297A1DE01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CCA5965-970C-440A-BBA2-593A6FF86D46}"/>
              </a:ext>
            </a:extLst>
          </p:cNvPr>
          <p:cNvSpPr>
            <a:spLocks noGrp="1" noChangeArrowheads="1"/>
          </p:cNvSpPr>
          <p:nvPr>
            <p:ph type="ctrTitle"/>
          </p:nvPr>
        </p:nvSpPr>
        <p:spPr>
          <a:xfrm>
            <a:off x="334780" y="165170"/>
            <a:ext cx="11522439" cy="628459"/>
          </a:xfrm>
        </p:spPr>
        <p:txBody>
          <a:bodyPr>
            <a:normAutofit/>
          </a:bodyPr>
          <a:lstStyle/>
          <a:p>
            <a:pPr defTabSz="1036638"/>
            <a:r>
              <a:rPr lang="en-US" altLang="en-US" sz="3200" dirty="0"/>
              <a:t>The Spirit of War</a:t>
            </a:r>
          </a:p>
        </p:txBody>
      </p:sp>
      <p:sp>
        <p:nvSpPr>
          <p:cNvPr id="11267" name="Text Box 3">
            <a:extLst>
              <a:ext uri="{FF2B5EF4-FFF2-40B4-BE49-F238E27FC236}">
                <a16:creationId xmlns:a16="http://schemas.microsoft.com/office/drawing/2014/main" id="{8E2F9D84-3BCD-622B-4A08-7C5F6868540A}"/>
              </a:ext>
            </a:extLst>
          </p:cNvPr>
          <p:cNvSpPr txBox="1">
            <a:spLocks noChangeArrowheads="1"/>
          </p:cNvSpPr>
          <p:nvPr/>
        </p:nvSpPr>
        <p:spPr bwMode="auto">
          <a:xfrm>
            <a:off x="844062" y="1145322"/>
            <a:ext cx="1042416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And as I was considering, suddenly a male goat came from the west, across the surface of the whole earth, without touching the ground; and the goat had a notable horn between his eyes. Then he came to the ram that had two horns, which I had seen standing beside the river, and ran at him with furious power. And I saw him confronting the ram;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he was moved with rage against him</a:t>
            </a:r>
            <a:r>
              <a:rPr lang="en-GB" altLang="en-US" sz="2200" dirty="0">
                <a:effectLst>
                  <a:outerShdw blurRad="38100" dist="38100" dir="2700000" algn="tl">
                    <a:srgbClr val="000000"/>
                  </a:outerShdw>
                </a:effectLst>
                <a:latin typeface="Palatino Linotype" panose="02040502050505030304" pitchFamily="18" charset="0"/>
              </a:rPr>
              <a:t>,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attacked the ram, and broke his two horns. </a:t>
            </a:r>
            <a:r>
              <a:rPr lang="en-GB" altLang="en-US" sz="2200" dirty="0">
                <a:effectLst>
                  <a:outerShdw blurRad="38100" dist="38100" dir="2700000" algn="tl">
                    <a:srgbClr val="000000"/>
                  </a:outerShdw>
                </a:effectLst>
                <a:latin typeface="Palatino Linotype" panose="02040502050505030304" pitchFamily="18" charset="0"/>
              </a:rPr>
              <a:t>[force and death]. There was no power in the ram to withstand him, but he cast him down to the ground and trampled him; and there was no one that could deliver the ram from his hand. Daniel 8:5-7</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The Ram represents Persia and the Goat represents Greece in Bible Prophecy.</a:t>
            </a:r>
          </a:p>
          <a:p>
            <a:pPr algn="just"/>
            <a:endParaRPr lang="en-GB" altLang="en-US" sz="2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959792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7D34-8F49-92B9-7919-3151B5055A7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1DB436F-8877-B9EC-5183-EA3E2A77A0F2}"/>
              </a:ext>
            </a:extLst>
          </p:cNvPr>
          <p:cNvSpPr>
            <a:spLocks noGrp="1" noChangeArrowheads="1"/>
          </p:cNvSpPr>
          <p:nvPr>
            <p:ph type="ctrTitle"/>
          </p:nvPr>
        </p:nvSpPr>
        <p:spPr>
          <a:xfrm>
            <a:off x="208169" y="241870"/>
            <a:ext cx="11522439" cy="628459"/>
          </a:xfrm>
        </p:spPr>
        <p:txBody>
          <a:bodyPr>
            <a:normAutofit/>
          </a:bodyPr>
          <a:lstStyle/>
          <a:p>
            <a:pPr defTabSz="1036638"/>
            <a:r>
              <a:rPr lang="en-US" altLang="en-US" sz="3200" dirty="0"/>
              <a:t>Plato (Greek) On War</a:t>
            </a:r>
          </a:p>
        </p:txBody>
      </p:sp>
      <p:sp>
        <p:nvSpPr>
          <p:cNvPr id="11267" name="Text Box 3">
            <a:extLst>
              <a:ext uri="{FF2B5EF4-FFF2-40B4-BE49-F238E27FC236}">
                <a16:creationId xmlns:a16="http://schemas.microsoft.com/office/drawing/2014/main" id="{11A77A92-68E0-383A-0C1E-CEF05F0B2FF2}"/>
              </a:ext>
            </a:extLst>
          </p:cNvPr>
          <p:cNvSpPr txBox="1">
            <a:spLocks noChangeArrowheads="1"/>
          </p:cNvSpPr>
          <p:nvPr/>
        </p:nvSpPr>
        <p:spPr bwMode="auto">
          <a:xfrm>
            <a:off x="701038" y="1131254"/>
            <a:ext cx="10536703"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AU" sz="2200" dirty="0">
                <a:latin typeface="Palatino Linotype" panose="02040502050505030304" pitchFamily="18" charset="0"/>
              </a:rPr>
              <a:t>“To begin with, then,” said I, “</a:t>
            </a:r>
            <a:r>
              <a:rPr lang="en-AU" sz="2200" b="1" dirty="0">
                <a:solidFill>
                  <a:srgbClr val="92D050"/>
                </a:solidFill>
                <a:latin typeface="Palatino Linotype" panose="02040502050505030304" pitchFamily="18" charset="0"/>
              </a:rPr>
              <a:t>will not the fathers be, humanly speaking, not ignorant of war</a:t>
            </a:r>
            <a:r>
              <a:rPr lang="en-AU" sz="2200" dirty="0">
                <a:latin typeface="Palatino Linotype" panose="02040502050505030304" pitchFamily="18" charset="0"/>
              </a:rPr>
              <a:t> [467d] and shrewd judges of which campaigns are hazardous and which not?” </a:t>
            </a:r>
            <a:r>
              <a:rPr lang="en-AU" sz="2200" b="1" dirty="0">
                <a:latin typeface="Palatino Linotype" panose="02040502050505030304" pitchFamily="18" charset="0"/>
              </a:rPr>
              <a:t>“</a:t>
            </a:r>
            <a:r>
              <a:rPr lang="en-AU" sz="2200" b="1" dirty="0">
                <a:solidFill>
                  <a:srgbClr val="92D050"/>
                </a:solidFill>
                <a:latin typeface="Palatino Linotype" panose="02040502050505030304" pitchFamily="18" charset="0"/>
              </a:rPr>
              <a:t>Presumably,” he said. “They will take the boys with them to the one </a:t>
            </a:r>
            <a:r>
              <a:rPr lang="en-AU" sz="2200" dirty="0">
                <a:solidFill>
                  <a:srgbClr val="92D050"/>
                </a:solidFill>
                <a:latin typeface="Palatino Linotype" panose="02040502050505030304" pitchFamily="18" charset="0"/>
              </a:rPr>
              <a:t>and avoid the others?” “Rightly.” </a:t>
            </a:r>
            <a:r>
              <a:rPr lang="en-AU" sz="2200" dirty="0">
                <a:latin typeface="Palatino Linotype" panose="02040502050505030304" pitchFamily="18" charset="0"/>
              </a:rPr>
              <a:t>“And for officers, I presume,” said I, “they will put in charge of them not those who are good for nothing else but men who by age and experience are qualified to serve at once as leaders and as caretakers of children.” “Yes, that would be the proper way.” “Still, we may object, it is the unexpected</a:t>
            </a:r>
            <a:r>
              <a:rPr lang="en-AU" sz="2200" u="sng" baseline="30000" dirty="0">
                <a:latin typeface="Palatino Linotype" panose="02040502050505030304" pitchFamily="18" charset="0"/>
                <a:hlinkClick r:id="rId2"/>
              </a:rPr>
              <a:t>2</a:t>
            </a:r>
            <a:r>
              <a:rPr lang="en-AU" sz="2200" dirty="0">
                <a:latin typeface="Palatino Linotype" panose="02040502050505030304" pitchFamily="18" charset="0"/>
              </a:rPr>
              <a:t> that happens to many in many cases.” “Yes, indeed.” “To provide against such chances, then, we must wing</a:t>
            </a:r>
            <a:r>
              <a:rPr lang="en-AU" sz="2200" u="sng" baseline="30000" dirty="0">
                <a:latin typeface="Palatino Linotype" panose="02040502050505030304" pitchFamily="18" charset="0"/>
                <a:hlinkClick r:id="rId3"/>
              </a:rPr>
              <a:t>3</a:t>
            </a:r>
            <a:r>
              <a:rPr lang="en-AU" sz="2200" dirty="0">
                <a:latin typeface="Palatino Linotype" panose="02040502050505030304" pitchFamily="18" charset="0"/>
              </a:rPr>
              <a:t> the children from the start so that if need arises they may fly away and escape.” [467e] “What do you mean?” he said. “We must mount them when very young,” said I, “and first have them taught to ride, and then conduct them to the scene of war, not on mettlesome war-steeds, but on the swiftest and gentlest horses possible; </a:t>
            </a:r>
            <a:r>
              <a:rPr lang="en-AU" sz="2200" b="1" dirty="0">
                <a:solidFill>
                  <a:srgbClr val="92D050"/>
                </a:solidFill>
                <a:latin typeface="Palatino Linotype" panose="02040502050505030304" pitchFamily="18" charset="0"/>
              </a:rPr>
              <a:t>for thus they will have the best view of their own future business </a:t>
            </a:r>
            <a:r>
              <a:rPr lang="en-AU" sz="2200" dirty="0">
                <a:solidFill>
                  <a:srgbClr val="92D050"/>
                </a:solidFill>
                <a:latin typeface="Palatino Linotype" panose="02040502050505030304" pitchFamily="18" charset="0"/>
              </a:rPr>
              <a:t>and also</a:t>
            </a:r>
            <a:r>
              <a:rPr lang="en-AU" sz="2200" dirty="0">
                <a:latin typeface="Palatino Linotype" panose="02040502050505030304" pitchFamily="18" charset="0"/>
              </a:rPr>
              <a:t>, if need arises, will most securely escape to safety in the train of elder guides.” “I think you are right,” he said.</a:t>
            </a:r>
          </a:p>
        </p:txBody>
      </p:sp>
    </p:spTree>
    <p:extLst>
      <p:ext uri="{BB962C8B-B14F-4D97-AF65-F5344CB8AC3E}">
        <p14:creationId xmlns:p14="http://schemas.microsoft.com/office/powerpoint/2010/main" val="3716185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291570" cy="628459"/>
          </a:xfrm>
        </p:spPr>
        <p:txBody>
          <a:bodyPr>
            <a:normAutofit/>
          </a:bodyPr>
          <a:lstStyle/>
          <a:p>
            <a:pPr defTabSz="1036638"/>
            <a:r>
              <a:rPr lang="en-US" altLang="en-US" sz="3200" dirty="0"/>
              <a:t>Abraham Rescuing Lot</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661183" y="1321714"/>
            <a:ext cx="1078992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a:latin typeface="Palatino Linotype" panose="02040502050505030304" pitchFamily="18" charset="0"/>
              </a:rPr>
              <a:t>And the king of Sodom, the king of Gomorrah, the king of Admah, the king of Zeboiim, and the king of Bela (that is, Zoar) went out and joined together in battle in the Valley of Siddim against Chedorlaomer king of Elam, Tidal king of nations, Amraphel king of Shinar, and Arioch king of Ellasar--four kings against five. Now the Valley of Siddim was full of asphalt pits; and the kings of Sodom and Gomorrah fled; some fell there, and the remainder fled to the mountains. Then they took all the goods of Sodom and Gomorrah, and all their provisions, and went their way. </a:t>
            </a:r>
            <a:r>
              <a:rPr lang="en-GB" sz="2000" dirty="0">
                <a:solidFill>
                  <a:srgbClr val="92D050"/>
                </a:solidFill>
                <a:latin typeface="Palatino Linotype" panose="02040502050505030304" pitchFamily="18" charset="0"/>
              </a:rPr>
              <a:t>They also took Lot, Abram's brother's son </a:t>
            </a:r>
            <a:r>
              <a:rPr lang="en-GB" sz="2000" dirty="0">
                <a:latin typeface="Palatino Linotype" panose="02040502050505030304" pitchFamily="18" charset="0"/>
              </a:rPr>
              <a:t>who dwelt in Sodom, and his goods, and departed. Then one who had escaped came and told Abram the Hebrew, for he dwelt by the terebinth trees of Mamre the Amorite, brother of Eshcol and brother of Aner; and they were allies with Abram. </a:t>
            </a:r>
            <a:r>
              <a:rPr lang="en-GB" sz="2000" dirty="0">
                <a:solidFill>
                  <a:srgbClr val="92D050"/>
                </a:solidFill>
                <a:latin typeface="Palatino Linotype" panose="02040502050505030304" pitchFamily="18" charset="0"/>
              </a:rPr>
              <a:t>Now when Abram heard that his brother was taken captive, he armed his three hundred and eighteen trained servants who were born in his own house, and went in pursuit as far as Dan. He divided his forces against them by night, and he and his servants attacked them and pursued them as far as Hobah, which is north of Damascus. </a:t>
            </a:r>
            <a:r>
              <a:rPr lang="en-GB" sz="2000" dirty="0">
                <a:latin typeface="Palatino Linotype" panose="02040502050505030304" pitchFamily="18" charset="0"/>
              </a:rPr>
              <a:t>So he brought back all the goods, and also brought back his brother Lot and his goods, as well as the women and the people. </a:t>
            </a:r>
            <a:r>
              <a:rPr lang="en-AU" sz="2000" dirty="0">
                <a:latin typeface="Palatino Linotype" panose="02040502050505030304" pitchFamily="18" charset="0"/>
              </a:rPr>
              <a:t>Genesis 14:8-16</a:t>
            </a:r>
          </a:p>
        </p:txBody>
      </p:sp>
    </p:spTree>
    <p:extLst>
      <p:ext uri="{BB962C8B-B14F-4D97-AF65-F5344CB8AC3E}">
        <p14:creationId xmlns:p14="http://schemas.microsoft.com/office/powerpoint/2010/main" val="1024279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13C51-4516-88F0-0520-20F3FE07C76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B193CA3-657A-3094-20B7-2AAB6E979383}"/>
              </a:ext>
            </a:extLst>
          </p:cNvPr>
          <p:cNvSpPr>
            <a:spLocks noGrp="1" noChangeArrowheads="1"/>
          </p:cNvSpPr>
          <p:nvPr>
            <p:ph type="ctrTitle"/>
          </p:nvPr>
        </p:nvSpPr>
        <p:spPr>
          <a:xfrm>
            <a:off x="208169" y="241870"/>
            <a:ext cx="11522439" cy="628459"/>
          </a:xfrm>
        </p:spPr>
        <p:txBody>
          <a:bodyPr>
            <a:normAutofit/>
          </a:bodyPr>
          <a:lstStyle/>
          <a:p>
            <a:pPr defTabSz="1036638"/>
            <a:r>
              <a:rPr lang="en-US" altLang="en-US" sz="3200" dirty="0"/>
              <a:t>Training Sons for War in the US</a:t>
            </a:r>
          </a:p>
        </p:txBody>
      </p:sp>
      <p:sp>
        <p:nvSpPr>
          <p:cNvPr id="11267" name="Text Box 3">
            <a:extLst>
              <a:ext uri="{FF2B5EF4-FFF2-40B4-BE49-F238E27FC236}">
                <a16:creationId xmlns:a16="http://schemas.microsoft.com/office/drawing/2014/main" id="{B1EBAFEA-1697-35DE-CA26-9BE2DB007821}"/>
              </a:ext>
            </a:extLst>
          </p:cNvPr>
          <p:cNvSpPr txBox="1">
            <a:spLocks noChangeArrowheads="1"/>
          </p:cNvSpPr>
          <p:nvPr/>
        </p:nvSpPr>
        <p:spPr bwMode="auto">
          <a:xfrm>
            <a:off x="701038" y="1131254"/>
            <a:ext cx="1053670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And therefore we say that </a:t>
            </a:r>
            <a:r>
              <a:rPr lang="en-GB" sz="2200" dirty="0">
                <a:solidFill>
                  <a:schemeClr val="accent1"/>
                </a:solidFill>
                <a:latin typeface="Palatino Linotype" panose="02040502050505030304" pitchFamily="18" charset="0"/>
              </a:rPr>
              <a:t>if this thing is made in any way compulsory in the schools, it will force upon all the Christian parents of the country for immediate decision, the straight issue as to whether they will hold themselves and their children in allegiance to Christ and his principles at the risk of being counted unpatriotic, and even disloyal, toward the Government of the United States </a:t>
            </a:r>
            <a:r>
              <a:rPr lang="en-GB" sz="2200" dirty="0">
                <a:latin typeface="Palatino Linotype" panose="02040502050505030304" pitchFamily="18" charset="0"/>
              </a:rPr>
              <a:t>(for it is proposed to do all this in the interests of "patriotism"), or whether they will yield to this demand of the spirit of war and worldly ambition, with the certainty of severing allegiance to Jesus Christ and the kingdom of God. {February 14, 1895 ATJ, AMS 52.8}</a:t>
            </a:r>
          </a:p>
          <a:p>
            <a:pPr algn="just"/>
            <a:endParaRPr lang="en-GB" sz="2200" dirty="0">
              <a:latin typeface="Palatino Linotype" panose="02040502050505030304" pitchFamily="18" charset="0"/>
            </a:endParaRPr>
          </a:p>
          <a:p>
            <a:pPr algn="just"/>
            <a:endParaRPr lang="en-AU" sz="2200" dirty="0">
              <a:latin typeface="Palatino Linotype" panose="02040502050505030304" pitchFamily="18" charset="0"/>
            </a:endParaRPr>
          </a:p>
        </p:txBody>
      </p:sp>
    </p:spTree>
    <p:extLst>
      <p:ext uri="{BB962C8B-B14F-4D97-AF65-F5344CB8AC3E}">
        <p14:creationId xmlns:p14="http://schemas.microsoft.com/office/powerpoint/2010/main" val="1430085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31F5-EB92-DE96-FB1B-3A20A10B1F62}"/>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947B3A1-C27E-84CF-C484-373F399AEAE7}"/>
              </a:ext>
            </a:extLst>
          </p:cNvPr>
          <p:cNvSpPr>
            <a:spLocks noGrp="1" noChangeArrowheads="1"/>
          </p:cNvSpPr>
          <p:nvPr>
            <p:ph type="ctrTitle"/>
          </p:nvPr>
        </p:nvSpPr>
        <p:spPr>
          <a:xfrm>
            <a:off x="304800" y="405712"/>
            <a:ext cx="11522439" cy="628459"/>
          </a:xfrm>
        </p:spPr>
        <p:txBody>
          <a:bodyPr>
            <a:normAutofit/>
          </a:bodyPr>
          <a:lstStyle/>
          <a:p>
            <a:pPr defTabSz="1036638"/>
            <a:r>
              <a:rPr lang="en-US" altLang="en-US" sz="3200" dirty="0"/>
              <a:t>War is the Spirit of </a:t>
            </a:r>
            <a:r>
              <a:rPr lang="en-US" altLang="en-US" sz="3200" dirty="0" err="1"/>
              <a:t>AntiChrist</a:t>
            </a:r>
            <a:endParaRPr lang="en-US" altLang="en-US" sz="3200" dirty="0"/>
          </a:p>
        </p:txBody>
      </p:sp>
      <p:sp>
        <p:nvSpPr>
          <p:cNvPr id="11267" name="Text Box 3">
            <a:extLst>
              <a:ext uri="{FF2B5EF4-FFF2-40B4-BE49-F238E27FC236}">
                <a16:creationId xmlns:a16="http://schemas.microsoft.com/office/drawing/2014/main" id="{A471ED1B-3460-6E7A-29FE-EBE1C6DA24A5}"/>
              </a:ext>
            </a:extLst>
          </p:cNvPr>
          <p:cNvSpPr txBox="1">
            <a:spLocks noChangeArrowheads="1"/>
          </p:cNvSpPr>
          <p:nvPr/>
        </p:nvSpPr>
        <p:spPr bwMode="auto">
          <a:xfrm>
            <a:off x="501748" y="1483806"/>
            <a:ext cx="107946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In view of the situation, it is time for those who profess to be Christians in the country to ask themselves: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"Am I indeed a Christian? Will I hold fast my integrity to the principles of Christ and my allegiance to him? or will I compromise and surrender my children to the rule of the spirit of war?" Christ is peace. The spirit of Christ is the spirit of peace. The kingdom of Christ is the kingdom of peace.</a:t>
            </a:r>
            <a:r>
              <a:rPr lang="en-GB" altLang="en-US" sz="2400" dirty="0">
                <a:effectLst>
                  <a:outerShdw blurRad="38100" dist="38100" dir="2700000" algn="tl">
                    <a:srgbClr val="000000"/>
                  </a:outerShdw>
                </a:effectLst>
                <a:latin typeface="Palatino Linotype" panose="02040502050505030304" pitchFamily="18" charset="0"/>
              </a:rPr>
              <a:t> Christ himself is the King of peace. The war-spirit in those who profess to be Christ's, is antichrist. {February 14, 1895 ATJ, AMS 52.9-10}</a:t>
            </a:r>
          </a:p>
        </p:txBody>
      </p:sp>
    </p:spTree>
    <p:extLst>
      <p:ext uri="{BB962C8B-B14F-4D97-AF65-F5344CB8AC3E}">
        <p14:creationId xmlns:p14="http://schemas.microsoft.com/office/powerpoint/2010/main" val="413773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5031-9685-F158-1E79-126C0F74C76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ECB66A3-36AF-97E6-4504-C6C610693200}"/>
              </a:ext>
            </a:extLst>
          </p:cNvPr>
          <p:cNvSpPr>
            <a:spLocks noGrp="1" noChangeArrowheads="1"/>
          </p:cNvSpPr>
          <p:nvPr>
            <p:ph type="ctrTitle"/>
          </p:nvPr>
        </p:nvSpPr>
        <p:spPr>
          <a:xfrm>
            <a:off x="501748" y="405712"/>
            <a:ext cx="10414782" cy="1078094"/>
          </a:xfrm>
        </p:spPr>
        <p:txBody>
          <a:bodyPr>
            <a:normAutofit/>
          </a:bodyPr>
          <a:lstStyle/>
          <a:p>
            <a:pPr defTabSz="1036638"/>
            <a:r>
              <a:rPr lang="en-US" altLang="en-US" sz="3200" dirty="0"/>
              <a:t>The Spirit of War manifested in sacrifices taken away</a:t>
            </a:r>
          </a:p>
        </p:txBody>
      </p:sp>
      <p:sp>
        <p:nvSpPr>
          <p:cNvPr id="11267" name="Text Box 3">
            <a:extLst>
              <a:ext uri="{FF2B5EF4-FFF2-40B4-BE49-F238E27FC236}">
                <a16:creationId xmlns:a16="http://schemas.microsoft.com/office/drawing/2014/main" id="{F4ED73B1-F0F6-BE9C-BE7F-B758ECFE7B89}"/>
              </a:ext>
            </a:extLst>
          </p:cNvPr>
          <p:cNvSpPr txBox="1">
            <a:spLocks noChangeArrowheads="1"/>
          </p:cNvSpPr>
          <p:nvPr/>
        </p:nvSpPr>
        <p:spPr bwMode="auto">
          <a:xfrm>
            <a:off x="501748" y="1483806"/>
            <a:ext cx="1079461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Therefore the male goat grew very great; but when he became strong, the large horn was broken, and in place of it four notable ones came up toward the four winds of heaven. And out of one of them came a little horn which grew exceedingly great toward the south, toward the east, and toward the Glorious Land. And it grew up to the host of heaven; and it cast down some of the host and some of the stars to the ground, and trampled them.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even exalted himself as high as the Prince of the host; and by him the daily sacrifices were taken away</a:t>
            </a:r>
            <a:r>
              <a:rPr lang="en-GB" altLang="en-US" sz="2400" dirty="0">
                <a:effectLst>
                  <a:outerShdw blurRad="38100" dist="38100" dir="2700000" algn="tl">
                    <a:srgbClr val="000000"/>
                  </a:outerShdw>
                </a:effectLst>
                <a:latin typeface="Palatino Linotype" panose="02040502050505030304" pitchFamily="18" charset="0"/>
              </a:rPr>
              <a:t>, and the place of His sanctuary was cast down. Daniel 8:8-11</a:t>
            </a:r>
          </a:p>
        </p:txBody>
      </p:sp>
    </p:spTree>
    <p:extLst>
      <p:ext uri="{BB962C8B-B14F-4D97-AF65-F5344CB8AC3E}">
        <p14:creationId xmlns:p14="http://schemas.microsoft.com/office/powerpoint/2010/main" val="3887925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6F645-0F4C-AB53-F420-37BCA0C23A5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78AC413-C4B2-29DE-3F9D-310DFCAE3696}"/>
              </a:ext>
            </a:extLst>
          </p:cNvPr>
          <p:cNvSpPr>
            <a:spLocks noGrp="1" noChangeArrowheads="1"/>
          </p:cNvSpPr>
          <p:nvPr>
            <p:ph type="ctrTitle"/>
          </p:nvPr>
        </p:nvSpPr>
        <p:spPr>
          <a:xfrm>
            <a:off x="304800" y="405712"/>
            <a:ext cx="11522439" cy="1078094"/>
          </a:xfrm>
        </p:spPr>
        <p:txBody>
          <a:bodyPr>
            <a:normAutofit/>
          </a:bodyPr>
          <a:lstStyle/>
          <a:p>
            <a:pPr defTabSz="1036638"/>
            <a:r>
              <a:rPr lang="en-US" altLang="en-US" sz="3200" dirty="0"/>
              <a:t>The Spirit of War manifested in sacrifices taken away and replaced</a:t>
            </a:r>
          </a:p>
        </p:txBody>
      </p:sp>
      <p:sp>
        <p:nvSpPr>
          <p:cNvPr id="11267" name="Text Box 3">
            <a:extLst>
              <a:ext uri="{FF2B5EF4-FFF2-40B4-BE49-F238E27FC236}">
                <a16:creationId xmlns:a16="http://schemas.microsoft.com/office/drawing/2014/main" id="{B7930822-A0AA-7C9B-3148-581C18462AB2}"/>
              </a:ext>
            </a:extLst>
          </p:cNvPr>
          <p:cNvSpPr txBox="1">
            <a:spLocks noChangeArrowheads="1"/>
          </p:cNvSpPr>
          <p:nvPr/>
        </p:nvSpPr>
        <p:spPr bwMode="auto">
          <a:xfrm>
            <a:off x="668714" y="1666686"/>
            <a:ext cx="1079461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Therefore the male goat grew very great; but when he became strong, the large horn was broken, and in place of it four notable ones came up toward the four winds of heaven. And out of one of them came a little horn which grew exceedingly great toward the south, toward the east, and toward the Glorious Land. And it grew up to the host of heaven; and it cast down some of the host and some of the stars to the ground, and trampled them.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He even exalted himself as high as the Prince of the host; and by him the daily sacrifices were taken away</a:t>
            </a:r>
            <a:r>
              <a:rPr lang="en-GB" altLang="en-US" sz="2200" dirty="0">
                <a:effectLst>
                  <a:outerShdw blurRad="38100" dist="38100" dir="2700000" algn="tl">
                    <a:srgbClr val="000000"/>
                  </a:outerShdw>
                </a:effectLst>
                <a:latin typeface="Palatino Linotype" panose="02040502050505030304" pitchFamily="18" charset="0"/>
              </a:rPr>
              <a:t>, and the place of His sanctuary was cast down. Daniel 8:8-11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sz="2400" dirty="0">
                <a:latin typeface="Palatino Linotype" panose="02040502050505030304" pitchFamily="18" charset="0"/>
              </a:rPr>
              <a:t>Dan 11:31  And arms shall stand on his part, and they shall pollute the sanctuary of strength, </a:t>
            </a:r>
            <a:r>
              <a:rPr lang="en-GB" sz="2400" dirty="0">
                <a:solidFill>
                  <a:srgbClr val="92D050"/>
                </a:solidFill>
                <a:latin typeface="Palatino Linotype" panose="02040502050505030304" pitchFamily="18" charset="0"/>
              </a:rPr>
              <a:t>and shall take away the daily </a:t>
            </a:r>
            <a:r>
              <a:rPr lang="en-GB" sz="2400" i="1" dirty="0">
                <a:latin typeface="Palatino Linotype" panose="02040502050505030304" pitchFamily="18" charset="0"/>
              </a:rPr>
              <a:t>sacrifice,</a:t>
            </a:r>
            <a:r>
              <a:rPr lang="en-GB" sz="2400" dirty="0">
                <a:latin typeface="Palatino Linotype" panose="02040502050505030304" pitchFamily="18" charset="0"/>
              </a:rPr>
              <a:t> (sacrificing rituals of the nations) </a:t>
            </a:r>
            <a:r>
              <a:rPr lang="en-GB" sz="2400" dirty="0">
                <a:solidFill>
                  <a:srgbClr val="92D050"/>
                </a:solidFill>
                <a:latin typeface="Palatino Linotype" panose="02040502050505030304" pitchFamily="18" charset="0"/>
              </a:rPr>
              <a:t>and they shall place the abomination that maketh desolate.</a:t>
            </a:r>
            <a:r>
              <a:rPr lang="en-GB" sz="2400" dirty="0">
                <a:latin typeface="Palatino Linotype" panose="02040502050505030304" pitchFamily="18" charset="0"/>
              </a:rPr>
              <a:t> (Satisfaction of God’s justice through Christ’s death on the Cross)</a:t>
            </a:r>
            <a:endParaRPr lang="en-GB" altLang="en-US" sz="3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411772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92E5D-E781-F572-28F8-EB6E1C676D0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AA03B1E-9A81-3E7D-A671-BC62A25039FD}"/>
              </a:ext>
            </a:extLst>
          </p:cNvPr>
          <p:cNvSpPr>
            <a:spLocks noGrp="1" noChangeArrowheads="1"/>
          </p:cNvSpPr>
          <p:nvPr>
            <p:ph type="ctrTitle"/>
          </p:nvPr>
        </p:nvSpPr>
        <p:spPr>
          <a:xfrm>
            <a:off x="304800" y="405712"/>
            <a:ext cx="11522439" cy="986990"/>
          </a:xfrm>
        </p:spPr>
        <p:txBody>
          <a:bodyPr>
            <a:normAutofit/>
          </a:bodyPr>
          <a:lstStyle/>
          <a:p>
            <a:pPr defTabSz="1036638"/>
            <a:r>
              <a:rPr lang="en-US" altLang="en-US" sz="3200" dirty="0"/>
              <a:t>The Abomination of Desolation = Satan’s Merciless Justice that demands Sacrifice</a:t>
            </a:r>
          </a:p>
        </p:txBody>
      </p:sp>
      <p:sp>
        <p:nvSpPr>
          <p:cNvPr id="11267" name="Text Box 3">
            <a:extLst>
              <a:ext uri="{FF2B5EF4-FFF2-40B4-BE49-F238E27FC236}">
                <a16:creationId xmlns:a16="http://schemas.microsoft.com/office/drawing/2014/main" id="{334CAD30-A4D2-C593-B5D6-71EE1CB8EEB8}"/>
              </a:ext>
            </a:extLst>
          </p:cNvPr>
          <p:cNvSpPr txBox="1">
            <a:spLocks noChangeArrowheads="1"/>
          </p:cNvSpPr>
          <p:nvPr/>
        </p:nvSpPr>
        <p:spPr bwMode="auto">
          <a:xfrm>
            <a:off x="698695" y="2130920"/>
            <a:ext cx="1079461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The condemning power of Satan would lead him to institute a theory of justice inconsistent with mercy. He claims to be officiating as the voice and power of God, claims that his decisions are justice, are pure and without fault. Thus he takes his position on the judgment seat and declares that his counsels are infallible. </a:t>
            </a:r>
            <a:r>
              <a:rPr lang="en-GB" altLang="en-US" sz="2200" dirty="0">
                <a:solidFill>
                  <a:srgbClr val="92D050"/>
                </a:solidFill>
                <a:effectLst>
                  <a:outerShdw blurRad="38100" dist="38100" dir="2700000" algn="tl">
                    <a:srgbClr val="000000"/>
                  </a:outerShdw>
                </a:effectLst>
                <a:latin typeface="Palatino Linotype" panose="02040502050505030304" pitchFamily="18" charset="0"/>
              </a:rPr>
              <a:t>Here his merciless justice comes in, a counterfeit of justice, abhorrent to God</a:t>
            </a:r>
            <a:r>
              <a:rPr lang="en-GB" altLang="en-US" sz="2200" dirty="0">
                <a:effectLst>
                  <a:outerShdw blurRad="38100" dist="38100" dir="2700000" algn="tl">
                    <a:srgbClr val="000000"/>
                  </a:outerShdw>
                </a:effectLst>
                <a:latin typeface="Palatino Linotype" panose="02040502050505030304" pitchFamily="18" charset="0"/>
              </a:rPr>
              <a:t>. { </a:t>
            </a:r>
            <a:r>
              <a:rPr lang="en-GB" altLang="en-US" sz="2200" dirty="0" err="1">
                <a:effectLst>
                  <a:outerShdw blurRad="38100" dist="38100" dir="2700000" algn="tl">
                    <a:srgbClr val="000000"/>
                  </a:outerShdw>
                </a:effectLst>
                <a:latin typeface="Palatino Linotype" panose="02040502050505030304" pitchFamily="18" charset="0"/>
              </a:rPr>
              <a:t>CTr</a:t>
            </a:r>
            <a:r>
              <a:rPr lang="en-GB" altLang="en-US" sz="2200" dirty="0">
                <a:effectLst>
                  <a:outerShdw blurRad="38100" dist="38100" dir="2700000" algn="tl">
                    <a:srgbClr val="000000"/>
                  </a:outerShdw>
                </a:effectLst>
                <a:latin typeface="Palatino Linotype" panose="02040502050505030304" pitchFamily="18" charset="0"/>
              </a:rPr>
              <a:t> 11.4}</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Websters Dictionary: </a:t>
            </a:r>
            <a:r>
              <a:rPr lang="en-GB" altLang="en-US" sz="2200" dirty="0" err="1">
                <a:effectLst>
                  <a:outerShdw blurRad="38100" dist="38100" dir="2700000" algn="tl">
                    <a:srgbClr val="000000"/>
                  </a:outerShdw>
                </a:effectLst>
                <a:latin typeface="Palatino Linotype" panose="02040502050505030304" pitchFamily="18" charset="0"/>
              </a:rPr>
              <a:t>Abhorent</a:t>
            </a:r>
            <a:r>
              <a:rPr lang="en-GB" altLang="en-US" sz="2200" dirty="0">
                <a:effectLst>
                  <a:outerShdw blurRad="38100" dist="38100" dir="2700000" algn="tl">
                    <a:srgbClr val="000000"/>
                  </a:outerShdw>
                </a:effectLst>
                <a:latin typeface="Palatino Linotype" panose="02040502050505030304" pitchFamily="18" charset="0"/>
              </a:rPr>
              <a:t> – “To Abominate” </a:t>
            </a:r>
            <a:endParaRPr lang="en-GB" altLang="en-US" sz="32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686547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391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7D3E-486D-35EB-7811-D7676B7E38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6F3E64A-505D-6B41-1C5D-808F0E5DEE7D}"/>
              </a:ext>
            </a:extLst>
          </p:cNvPr>
          <p:cNvSpPr>
            <a:spLocks noGrp="1" noChangeArrowheads="1"/>
          </p:cNvSpPr>
          <p:nvPr>
            <p:ph type="ctrTitle"/>
          </p:nvPr>
        </p:nvSpPr>
        <p:spPr>
          <a:xfrm>
            <a:off x="875456" y="312382"/>
            <a:ext cx="10467766" cy="628459"/>
          </a:xfrm>
        </p:spPr>
        <p:txBody>
          <a:bodyPr>
            <a:normAutofit/>
          </a:bodyPr>
          <a:lstStyle/>
          <a:p>
            <a:pPr defTabSz="1036638"/>
            <a:r>
              <a:rPr lang="en-US" altLang="en-US" sz="3200" dirty="0"/>
              <a:t>Why Was Abram Afraid?</a:t>
            </a:r>
          </a:p>
        </p:txBody>
      </p:sp>
      <p:sp>
        <p:nvSpPr>
          <p:cNvPr id="11267" name="Text Box 3">
            <a:extLst>
              <a:ext uri="{FF2B5EF4-FFF2-40B4-BE49-F238E27FC236}">
                <a16:creationId xmlns:a16="http://schemas.microsoft.com/office/drawing/2014/main" id="{048E9964-093A-811A-A37F-0A588C09A5B5}"/>
              </a:ext>
            </a:extLst>
          </p:cNvPr>
          <p:cNvSpPr txBox="1">
            <a:spLocks noChangeArrowheads="1"/>
          </p:cNvSpPr>
          <p:nvPr/>
        </p:nvSpPr>
        <p:spPr bwMode="auto">
          <a:xfrm>
            <a:off x="731520" y="1216724"/>
            <a:ext cx="1078992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After these things the word of the LORD came to Abram in a vision, saying,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Do not be afraid, Abram</a:t>
            </a:r>
            <a:r>
              <a:rPr lang="en-GB" altLang="en-US" sz="2400" dirty="0">
                <a:effectLst>
                  <a:outerShdw blurRad="38100" dist="38100" dir="2700000" algn="tl">
                    <a:srgbClr val="000000"/>
                  </a:outerShdw>
                </a:effectLst>
                <a:latin typeface="Palatino Linotype" panose="02040502050505030304" pitchFamily="18" charset="0"/>
              </a:rPr>
              <a:t>. I am your shield, your exceedingly great reward." Genesis 15:1</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Abraham gladly returned to his tents [after rescuing Lot] and his flocks, but his mind was disturbed by harassing thoughts. He had been a man of peace, so far as possible shunning enmity and strife; and with horror he recalled the scene of carnage he had witnessed.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But the nations whose forces he had defeated would doubtless renew the invasion of Canaan, and make him the special object of their vengeance.</a:t>
            </a:r>
            <a:r>
              <a:rPr lang="en-GB" altLang="en-US" sz="2400" dirty="0">
                <a:effectLst>
                  <a:outerShdw blurRad="38100" dist="38100" dir="2700000" algn="tl">
                    <a:srgbClr val="000000"/>
                  </a:outerShdw>
                </a:effectLst>
                <a:latin typeface="Palatino Linotype" panose="02040502050505030304" pitchFamily="18" charset="0"/>
              </a:rPr>
              <a:t> Becoming thus involved in national quarrels, the peaceful quiet of his life would be broken.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Furthermore, he had not entered upon the possession of Canaan, </a:t>
            </a:r>
            <a:r>
              <a:rPr lang="en-GB" altLang="en-US" sz="2400" u="sng" dirty="0">
                <a:solidFill>
                  <a:srgbClr val="92D050"/>
                </a:solidFill>
                <a:effectLst>
                  <a:outerShdw blurRad="38100" dist="38100" dir="2700000" algn="tl">
                    <a:srgbClr val="000000"/>
                  </a:outerShdw>
                </a:effectLst>
                <a:latin typeface="Palatino Linotype" panose="02040502050505030304" pitchFamily="18" charset="0"/>
              </a:rPr>
              <a:t>nor could he now hope for an heir, to whom the promise might be fulfilled.</a:t>
            </a:r>
            <a:r>
              <a:rPr lang="en-GB" altLang="en-US" sz="2400" dirty="0">
                <a:effectLst>
                  <a:outerShdw blurRad="38100" dist="38100" dir="2700000" algn="tl">
                    <a:srgbClr val="000000"/>
                  </a:outerShdw>
                </a:effectLst>
                <a:latin typeface="Palatino Linotype" panose="02040502050505030304" pitchFamily="18" charset="0"/>
              </a:rPr>
              <a:t> { PP 136.2} </a:t>
            </a:r>
          </a:p>
        </p:txBody>
      </p:sp>
    </p:spTree>
    <p:extLst>
      <p:ext uri="{BB962C8B-B14F-4D97-AF65-F5344CB8AC3E}">
        <p14:creationId xmlns:p14="http://schemas.microsoft.com/office/powerpoint/2010/main" val="327840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err="1"/>
              <a:t>SUmmary</a:t>
            </a:r>
            <a:endParaRPr lang="en-US" altLang="en-US" sz="3200" dirty="0"/>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694261" y="1297929"/>
            <a:ext cx="1080347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Chedorlaomer had taken Abraham’s brother’s son – his nephew Lot. Lot’s father, Haran had died before Abraham left Chaldea. Lot went with him and Abraham, as his uncle was a father figure to Lot.</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Abraham’s affection for Lot aroused. He prepares for war.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The principle of this transaction is as follows: “Then you shall say to Pharaoh, 'Thus says the LORD: "Israel is My son, My firstborn. So I say to you,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let My son go that he may serve Me. But if you refuse to let him go, indeed I will kill your son, your firstborn</a:t>
            </a:r>
            <a:r>
              <a:rPr lang="en-GB" altLang="en-US" sz="2400" dirty="0">
                <a:effectLst>
                  <a:outerShdw blurRad="38100" dist="38100" dir="2700000" algn="tl">
                    <a:srgbClr val="000000"/>
                  </a:outerShdw>
                </a:effectLst>
                <a:latin typeface="Palatino Linotype" panose="02040502050505030304" pitchFamily="18" charset="0"/>
              </a:rPr>
              <a:t>." ‘ “ Ex 4:22-23</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Chedorlaomer had violated the principles of justice and Abram determines to rescue his “son” Lot by killing the “sons” of Chedorlaomer. </a:t>
            </a:r>
          </a:p>
          <a:p>
            <a:pPr marL="457200" indent="-457200" algn="just">
              <a:buAutoNum type="arabicPeriod"/>
            </a:pPr>
            <a:r>
              <a:rPr lang="en-GB" altLang="en-US" sz="2400" dirty="0">
                <a:effectLst>
                  <a:outerShdw blurRad="38100" dist="38100" dir="2700000" algn="tl">
                    <a:srgbClr val="000000"/>
                  </a:outerShdw>
                </a:effectLst>
                <a:latin typeface="Palatino Linotype" panose="02040502050505030304" pitchFamily="18" charset="0"/>
              </a:rPr>
              <a:t>Abram wins the battle, he kills several “sons” of Chedorlaomer enabling him to rescue his son/nephew Lot. </a:t>
            </a:r>
          </a:p>
        </p:txBody>
      </p:sp>
    </p:spTree>
    <p:extLst>
      <p:ext uri="{BB962C8B-B14F-4D97-AF65-F5344CB8AC3E}">
        <p14:creationId xmlns:p14="http://schemas.microsoft.com/office/powerpoint/2010/main" val="168955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Major Complication</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479072" y="1166842"/>
            <a:ext cx="1123384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Matt 25:40  And the King will answer and say to them, 'Assuredly, I say to you,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inasmuch as you did it to one of the least of these My brethren, you did it to Me</a:t>
            </a:r>
            <a:r>
              <a:rPr lang="en-GB" altLang="en-US" sz="2400" dirty="0">
                <a:effectLst>
                  <a:outerShdw blurRad="38100" dist="38100" dir="2700000" algn="tl">
                    <a:srgbClr val="000000"/>
                  </a:outerShdw>
                </a:effectLst>
                <a:latin typeface="Palatino Linotype" panose="02040502050505030304" pitchFamily="18" charset="0"/>
              </a:rPr>
              <a:t>.’</a:t>
            </a:r>
          </a:p>
          <a:p>
            <a:pPr algn="just"/>
            <a:r>
              <a:rPr lang="en-GB" altLang="en-US" sz="2400" dirty="0">
                <a:effectLst>
                  <a:outerShdw blurRad="38100" dist="38100" dir="2700000" algn="tl">
                    <a:srgbClr val="000000"/>
                  </a:outerShdw>
                </a:effectLst>
                <a:latin typeface="Palatino Linotype" panose="02040502050505030304" pitchFamily="18" charset="0"/>
              </a:rPr>
              <a:t> </a:t>
            </a:r>
          </a:p>
          <a:p>
            <a:pPr algn="just"/>
            <a:r>
              <a:rPr lang="en-GB" altLang="en-US" sz="2400" dirty="0">
                <a:effectLst>
                  <a:outerShdw blurRad="38100" dist="38100" dir="2700000" algn="tl">
                    <a:srgbClr val="000000"/>
                  </a:outerShdw>
                </a:effectLst>
                <a:latin typeface="Palatino Linotype" panose="02040502050505030304" pitchFamily="18" charset="0"/>
              </a:rPr>
              <a:t>The children of these complainers listen with open ears and receive the poison of disaffection. Parents are thus blindly closing the avenues through which the hearts of the children might be reached. How many families season their daily meals with doubt and questionings.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They dissect the characters of their friends, and serve them up as a dainty dessert. A precious bit of slander is passed around the board to be commented upon, not only by adults, but by children. In this God is </a:t>
            </a:r>
            <a:r>
              <a:rPr lang="en-GB" altLang="en-US" sz="2400" dirty="0" err="1">
                <a:solidFill>
                  <a:srgbClr val="92D050"/>
                </a:solidFill>
                <a:effectLst>
                  <a:outerShdw blurRad="38100" dist="38100" dir="2700000" algn="tl">
                    <a:srgbClr val="000000"/>
                  </a:outerShdw>
                </a:effectLst>
                <a:latin typeface="Palatino Linotype" panose="02040502050505030304" pitchFamily="18" charset="0"/>
              </a:rPr>
              <a:t>dishonored</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t>
            </a:r>
            <a:r>
              <a:rPr lang="en-GB" altLang="en-US" sz="2400" dirty="0">
                <a:effectLst>
                  <a:outerShdw blurRad="38100" dist="38100" dir="2700000" algn="tl">
                    <a:srgbClr val="000000"/>
                  </a:outerShdw>
                </a:effectLst>
                <a:latin typeface="Palatino Linotype" panose="02040502050505030304" pitchFamily="18" charset="0"/>
              </a:rPr>
              <a:t> Jesus said: “Inasmuch as ye have done it unto one of the least of these My brethren, ye have done it unto Me.” Matthew 25:40.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Therefore Christ is slighted and abused by those who slander His servants. </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CCh</a:t>
            </a:r>
            <a:r>
              <a:rPr lang="en-GB" altLang="en-US" sz="2400" dirty="0">
                <a:effectLst>
                  <a:outerShdw blurRad="38100" dist="38100" dir="2700000" algn="tl">
                    <a:srgbClr val="000000"/>
                  </a:outerShdw>
                </a:effectLst>
                <a:latin typeface="Palatino Linotype" panose="02040502050505030304" pitchFamily="18" charset="0"/>
              </a:rPr>
              <a:t> 177.4} </a:t>
            </a:r>
          </a:p>
        </p:txBody>
      </p:sp>
    </p:spTree>
    <p:extLst>
      <p:ext uri="{BB962C8B-B14F-4D97-AF65-F5344CB8AC3E}">
        <p14:creationId xmlns:p14="http://schemas.microsoft.com/office/powerpoint/2010/main" val="262442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EE6C3-B25F-26EC-1FD5-2AA890A0045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CE02128E-DFE4-1725-9B28-DF8BAB30A031}"/>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Major Complication</a:t>
            </a:r>
          </a:p>
        </p:txBody>
      </p:sp>
      <p:sp>
        <p:nvSpPr>
          <p:cNvPr id="11267" name="Text Box 3">
            <a:extLst>
              <a:ext uri="{FF2B5EF4-FFF2-40B4-BE49-F238E27FC236}">
                <a16:creationId xmlns:a16="http://schemas.microsoft.com/office/drawing/2014/main" id="{0AE5C681-A829-945D-0D88-1630D3FA7E4B}"/>
              </a:ext>
            </a:extLst>
          </p:cNvPr>
          <p:cNvSpPr txBox="1">
            <a:spLocks noChangeArrowheads="1"/>
          </p:cNvSpPr>
          <p:nvPr/>
        </p:nvSpPr>
        <p:spPr bwMode="auto">
          <a:xfrm>
            <a:off x="479072" y="1166842"/>
            <a:ext cx="11233847"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the King shall answer and say unto them, Verily I say unto you, Inasmuch as ye have done it unto one of the least of these my brethren, ye have done it unto Me” ( Matthew 25:31-40). { FW 44.3}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Thus Christ identifies His interest with that of suffering humanity. Every attention given to His children He considers done to Himself personally. </a:t>
            </a:r>
            <a:r>
              <a:rPr lang="en-GB" altLang="en-US" sz="2400" dirty="0">
                <a:effectLst>
                  <a:outerShdw blurRad="38100" dist="38100" dir="2700000" algn="tl">
                    <a:srgbClr val="000000"/>
                  </a:outerShdw>
                </a:effectLst>
                <a:latin typeface="Palatino Linotype" panose="02040502050505030304" pitchFamily="18" charset="0"/>
              </a:rPr>
              <a:t>FW 44.4</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But not to any class is Christ’s love restricted.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identifies Himself with every child of humanity.</a:t>
            </a:r>
            <a:r>
              <a:rPr lang="en-GB" altLang="en-US" sz="2400" dirty="0">
                <a:effectLst>
                  <a:outerShdw blurRad="38100" dist="38100" dir="2700000" algn="tl">
                    <a:srgbClr val="000000"/>
                  </a:outerShdw>
                </a:effectLst>
                <a:latin typeface="Palatino Linotype" panose="02040502050505030304" pitchFamily="18" charset="0"/>
              </a:rPr>
              <a:t> That we might become members of the heavenly family, He became a member of the earthly family.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He is the Son of man, and thus a brother to every son and daughter of Adam. { DA 638.4} </a:t>
            </a:r>
          </a:p>
        </p:txBody>
      </p:sp>
    </p:spTree>
    <p:extLst>
      <p:ext uri="{BB962C8B-B14F-4D97-AF65-F5344CB8AC3E}">
        <p14:creationId xmlns:p14="http://schemas.microsoft.com/office/powerpoint/2010/main" val="232019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4DC42-797A-7782-4FFA-CB982CF8D90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A375FEA-1A71-31A2-F029-4C496A58048C}"/>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Deduction</a:t>
            </a:r>
          </a:p>
        </p:txBody>
      </p:sp>
      <p:sp>
        <p:nvSpPr>
          <p:cNvPr id="11267" name="Text Box 3">
            <a:extLst>
              <a:ext uri="{FF2B5EF4-FFF2-40B4-BE49-F238E27FC236}">
                <a16:creationId xmlns:a16="http://schemas.microsoft.com/office/drawing/2014/main" id="{CB0FD4E6-5501-9A49-18F9-04DA06A77C37}"/>
              </a:ext>
            </a:extLst>
          </p:cNvPr>
          <p:cNvSpPr txBox="1">
            <a:spLocks noChangeArrowheads="1"/>
          </p:cNvSpPr>
          <p:nvPr/>
        </p:nvSpPr>
        <p:spPr bwMode="auto">
          <a:xfrm>
            <a:off x="479072" y="1034171"/>
            <a:ext cx="11233847"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3600" dirty="0">
                <a:effectLst>
                  <a:outerShdw blurRad="38100" dist="38100" dir="2700000" algn="tl">
                    <a:srgbClr val="000000"/>
                  </a:outerShdw>
                </a:effectLst>
                <a:latin typeface="Palatino Linotype" panose="02040502050505030304" pitchFamily="18" charset="0"/>
              </a:rPr>
              <a:t>If </a:t>
            </a:r>
          </a:p>
          <a:p>
            <a:pPr algn="ctr"/>
            <a:endParaRPr lang="en-GB" altLang="en-US" sz="2400" dirty="0">
              <a:effectLst>
                <a:outerShdw blurRad="38100" dist="38100" dir="2700000" algn="tl">
                  <a:srgbClr val="000000"/>
                </a:outerShdw>
              </a:effectLst>
              <a:latin typeface="Palatino Linotype" panose="02040502050505030304" pitchFamily="18" charset="0"/>
            </a:endParaRPr>
          </a:p>
          <a:p>
            <a:pPr algn="ctr"/>
            <a:r>
              <a:rPr lang="en-GB" altLang="en-US" sz="2400" dirty="0">
                <a:effectLst>
                  <a:outerShdw blurRad="38100" dist="38100" dir="2700000" algn="tl">
                    <a:srgbClr val="000000"/>
                  </a:outerShdw>
                </a:effectLst>
                <a:latin typeface="Palatino Linotype" panose="02040502050505030304" pitchFamily="18" charset="0"/>
              </a:rPr>
              <a:t>Christ is the brother of every son and daughter of Adam</a:t>
            </a:r>
          </a:p>
          <a:p>
            <a:pPr algn="ct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ctr"/>
            <a:r>
              <a:rPr lang="en-GB" altLang="en-US" sz="3600" dirty="0">
                <a:effectLst>
                  <a:outerShdw blurRad="38100" dist="38100" dir="2700000" algn="tl">
                    <a:srgbClr val="000000"/>
                  </a:outerShdw>
                </a:effectLst>
                <a:latin typeface="Palatino Linotype" panose="02040502050505030304" pitchFamily="18" charset="0"/>
              </a:rPr>
              <a:t>And If</a:t>
            </a:r>
          </a:p>
          <a:p>
            <a:pPr algn="ctr"/>
            <a:endParaRPr lang="en-GB" altLang="en-US" sz="2400" dirty="0">
              <a:effectLst>
                <a:outerShdw blurRad="38100" dist="38100" dir="2700000" algn="tl">
                  <a:srgbClr val="000000"/>
                </a:outerShdw>
              </a:effectLst>
              <a:latin typeface="Palatino Linotype" panose="02040502050505030304" pitchFamily="18" charset="0"/>
            </a:endParaRPr>
          </a:p>
          <a:p>
            <a:pPr algn="ctr"/>
            <a:r>
              <a:rPr lang="en-GB" altLang="en-US" sz="2400" dirty="0">
                <a:effectLst>
                  <a:outerShdw blurRad="38100" dist="38100" dir="2700000" algn="tl">
                    <a:srgbClr val="000000"/>
                  </a:outerShdw>
                </a:effectLst>
                <a:latin typeface="Palatino Linotype" panose="02040502050505030304" pitchFamily="18" charset="0"/>
              </a:rPr>
              <a:t>Speaking against and harming any person is felt by Christ</a:t>
            </a:r>
          </a:p>
          <a:p>
            <a:pPr algn="ctr"/>
            <a:endParaRPr lang="en-GB" altLang="en-US" sz="2400" dirty="0">
              <a:effectLst>
                <a:outerShdw blurRad="38100" dist="38100" dir="2700000" algn="tl">
                  <a:srgbClr val="000000"/>
                </a:outerShdw>
              </a:effectLst>
              <a:latin typeface="Palatino Linotype" panose="02040502050505030304" pitchFamily="18" charset="0"/>
            </a:endParaRPr>
          </a:p>
          <a:p>
            <a:pPr algn="ctr"/>
            <a:r>
              <a:rPr lang="en-GB" altLang="en-US" sz="3600" dirty="0">
                <a:effectLst>
                  <a:outerShdw blurRad="38100" dist="38100" dir="2700000" algn="tl">
                    <a:srgbClr val="000000"/>
                  </a:outerShdw>
                </a:effectLst>
                <a:latin typeface="Palatino Linotype" panose="02040502050505030304" pitchFamily="18" charset="0"/>
              </a:rPr>
              <a:t>Then</a:t>
            </a:r>
          </a:p>
          <a:p>
            <a:pPr algn="ctr"/>
            <a:endParaRPr lang="en-GB" altLang="en-US" sz="2400" dirty="0">
              <a:effectLst>
                <a:outerShdw blurRad="38100" dist="38100" dir="2700000" algn="tl">
                  <a:srgbClr val="000000"/>
                </a:outerShdw>
              </a:effectLst>
              <a:latin typeface="Palatino Linotype" panose="02040502050505030304" pitchFamily="18" charset="0"/>
            </a:endParaRPr>
          </a:p>
          <a:p>
            <a:pPr algn="ctr"/>
            <a:r>
              <a:rPr lang="en-GB" altLang="en-US" sz="2400" dirty="0">
                <a:effectLst>
                  <a:outerShdw blurRad="38100" dist="38100" dir="2700000" algn="tl">
                    <a:srgbClr val="000000"/>
                  </a:outerShdw>
                </a:effectLst>
                <a:latin typeface="Palatino Linotype" panose="02040502050505030304" pitchFamily="18" charset="0"/>
              </a:rPr>
              <a:t>Killing any person is piercing Christ and in effect killing Him.</a:t>
            </a:r>
          </a:p>
        </p:txBody>
      </p:sp>
    </p:spTree>
    <p:extLst>
      <p:ext uri="{BB962C8B-B14F-4D97-AF65-F5344CB8AC3E}">
        <p14:creationId xmlns:p14="http://schemas.microsoft.com/office/powerpoint/2010/main" val="311368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9700B-82AB-799F-ABA2-7FFA28B6D919}"/>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FACCA600-08B0-ABEB-6BC1-920BE0C2EEA7}"/>
              </a:ext>
            </a:extLst>
          </p:cNvPr>
          <p:cNvSpPr>
            <a:spLocks noGrp="1" noChangeArrowheads="1"/>
          </p:cNvSpPr>
          <p:nvPr>
            <p:ph type="ctrTitle"/>
          </p:nvPr>
        </p:nvSpPr>
        <p:spPr>
          <a:xfrm>
            <a:off x="812799" y="477202"/>
            <a:ext cx="10566399" cy="633765"/>
          </a:xfrm>
        </p:spPr>
        <p:txBody>
          <a:bodyPr>
            <a:normAutofit/>
          </a:bodyPr>
          <a:lstStyle/>
          <a:p>
            <a:pPr defTabSz="1036638"/>
            <a:r>
              <a:rPr lang="en-US" altLang="en-US" sz="3200" dirty="0"/>
              <a:t>Slain from the Foundation of the world</a:t>
            </a:r>
          </a:p>
        </p:txBody>
      </p:sp>
      <p:sp>
        <p:nvSpPr>
          <p:cNvPr id="11267" name="Text Box 3">
            <a:extLst>
              <a:ext uri="{FF2B5EF4-FFF2-40B4-BE49-F238E27FC236}">
                <a16:creationId xmlns:a16="http://schemas.microsoft.com/office/drawing/2014/main" id="{9BDC7431-417E-22E7-E440-8CB3E58D20A3}"/>
              </a:ext>
            </a:extLst>
          </p:cNvPr>
          <p:cNvSpPr txBox="1">
            <a:spLocks noChangeArrowheads="1"/>
          </p:cNvSpPr>
          <p:nvPr/>
        </p:nvSpPr>
        <p:spPr bwMode="auto">
          <a:xfrm>
            <a:off x="618979" y="1416169"/>
            <a:ext cx="1076021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all that dwell upon the earth shall worship him, whose names are not written in the book of life of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the Lamb slain from the foundation of the world. </a:t>
            </a:r>
            <a:r>
              <a:rPr lang="en-GB" altLang="en-US" sz="2400" dirty="0">
                <a:effectLst>
                  <a:outerShdw blurRad="38100" dist="38100" dir="2700000" algn="tl">
                    <a:srgbClr val="000000"/>
                  </a:outerShdw>
                </a:effectLst>
                <a:latin typeface="Palatino Linotype" panose="02040502050505030304" pitchFamily="18" charset="0"/>
              </a:rPr>
              <a:t>Rev 13:8  </a:t>
            </a:r>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endParaRPr lang="en-GB" altLang="en-US" sz="2400" dirty="0">
              <a:solidFill>
                <a:srgbClr val="92D050"/>
              </a:solidFill>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Every person killed sends Christ to crucifixion and the experience of death. He feels every agony of every soul who dies and experiences it with them. All the horror, all the gore, all the trauma of families left behind – Christ feels it all.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solidFill>
                  <a:srgbClr val="92D050"/>
                </a:solidFill>
                <a:effectLst>
                  <a:outerShdw blurRad="38100" dist="38100" dir="2700000" algn="tl">
                    <a:srgbClr val="000000"/>
                  </a:outerShdw>
                </a:effectLst>
                <a:latin typeface="Palatino Linotype" panose="02040502050505030304" pitchFamily="18" charset="0"/>
              </a:rPr>
              <a:t>Our world </a:t>
            </a:r>
            <a:r>
              <a:rPr lang="en-GB" altLang="en-US" sz="2400" dirty="0">
                <a:effectLst>
                  <a:outerShdw blurRad="38100" dist="38100" dir="2700000" algn="tl">
                    <a:srgbClr val="000000"/>
                  </a:outerShdw>
                </a:effectLst>
                <a:latin typeface="Palatino Linotype" panose="02040502050505030304" pitchFamily="18" charset="0"/>
              </a:rPr>
              <a:t>is a vast lazar house,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a scene of misery that we dare not allow even our thoughts to dwell upon</a:t>
            </a:r>
            <a:r>
              <a:rPr lang="en-GB" altLang="en-US" sz="2400" dirty="0">
                <a:effectLst>
                  <a:outerShdw blurRad="38100" dist="38100" dir="2700000" algn="tl">
                    <a:srgbClr val="000000"/>
                  </a:outerShdw>
                </a:effectLst>
                <a:latin typeface="Palatino Linotype" panose="02040502050505030304" pitchFamily="18" charset="0"/>
              </a:rPr>
              <a:t>. Did we realize it as it is, the burden would be too terrible. </a:t>
            </a:r>
            <a:r>
              <a:rPr lang="en-GB" altLang="en-US" sz="2400" dirty="0">
                <a:solidFill>
                  <a:srgbClr val="92D050"/>
                </a:solidFill>
                <a:effectLst>
                  <a:outerShdw blurRad="38100" dist="38100" dir="2700000" algn="tl">
                    <a:srgbClr val="000000"/>
                  </a:outerShdw>
                </a:effectLst>
                <a:latin typeface="Palatino Linotype" panose="02040502050505030304" pitchFamily="18" charset="0"/>
              </a:rPr>
              <a:t>Yet God feels it all</a:t>
            </a:r>
            <a:r>
              <a:rPr lang="en-GB" altLang="en-US" sz="2400" dirty="0">
                <a:effectLst>
                  <a:outerShdw blurRad="38100" dist="38100" dir="2700000" algn="tl">
                    <a:srgbClr val="000000"/>
                  </a:outerShdw>
                </a:effectLst>
                <a:latin typeface="Palatino Linotype" panose="02040502050505030304" pitchFamily="18" charset="0"/>
              </a:rPr>
              <a:t>. Ed 263</a:t>
            </a:r>
          </a:p>
        </p:txBody>
      </p:sp>
    </p:spTree>
    <p:extLst>
      <p:ext uri="{BB962C8B-B14F-4D97-AF65-F5344CB8AC3E}">
        <p14:creationId xmlns:p14="http://schemas.microsoft.com/office/powerpoint/2010/main" val="379173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31A70-B64C-4B88-1AD3-45C2555847B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24B5A0F8-4E67-94A5-9892-D6DA3FC39628}"/>
              </a:ext>
            </a:extLst>
          </p:cNvPr>
          <p:cNvSpPr>
            <a:spLocks noGrp="1" noChangeArrowheads="1"/>
          </p:cNvSpPr>
          <p:nvPr>
            <p:ph type="ctrTitle"/>
          </p:nvPr>
        </p:nvSpPr>
        <p:spPr>
          <a:xfrm>
            <a:off x="694261" y="405712"/>
            <a:ext cx="10803470" cy="628459"/>
          </a:xfrm>
        </p:spPr>
        <p:txBody>
          <a:bodyPr>
            <a:normAutofit/>
          </a:bodyPr>
          <a:lstStyle/>
          <a:p>
            <a:pPr defTabSz="1036638"/>
            <a:r>
              <a:rPr lang="en-US" altLang="en-US" sz="3200" dirty="0"/>
              <a:t>Implications</a:t>
            </a:r>
          </a:p>
        </p:txBody>
      </p:sp>
      <p:sp>
        <p:nvSpPr>
          <p:cNvPr id="11267" name="Text Box 3">
            <a:extLst>
              <a:ext uri="{FF2B5EF4-FFF2-40B4-BE49-F238E27FC236}">
                <a16:creationId xmlns:a16="http://schemas.microsoft.com/office/drawing/2014/main" id="{7BAB0320-019C-B2E4-1ADE-FADD4BD60ECC}"/>
              </a:ext>
            </a:extLst>
          </p:cNvPr>
          <p:cNvSpPr txBox="1">
            <a:spLocks noChangeArrowheads="1"/>
          </p:cNvSpPr>
          <p:nvPr/>
        </p:nvSpPr>
        <p:spPr bwMode="auto">
          <a:xfrm>
            <a:off x="1316145" y="1261562"/>
            <a:ext cx="927834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lgn="just">
              <a:buAutoNum type="arabicPeriod"/>
            </a:pPr>
            <a:r>
              <a:rPr lang="en-GB" altLang="en-US" sz="2800" dirty="0">
                <a:effectLst>
                  <a:outerShdw blurRad="38100" dist="38100" dir="2700000" algn="tl">
                    <a:srgbClr val="000000"/>
                  </a:outerShdw>
                </a:effectLst>
                <a:latin typeface="Palatino Linotype" panose="02040502050505030304" pitchFamily="18" charset="0"/>
              </a:rPr>
              <a:t>When Abraham killed the sons of other men, he pierced the Son of God and killed Him, for in as much as he did it unto the least of the these (Christ’s brethren), he did it unto Christ.</a:t>
            </a:r>
          </a:p>
          <a:p>
            <a:pPr marL="514350" indent="-514350" algn="just">
              <a:buAutoNum type="arabicPeriod"/>
            </a:pPr>
            <a:r>
              <a:rPr lang="en-GB" altLang="en-US" sz="2800" dirty="0">
                <a:effectLst>
                  <a:outerShdw blurRad="38100" dist="38100" dir="2700000" algn="tl">
                    <a:srgbClr val="000000"/>
                  </a:outerShdw>
                </a:effectLst>
                <a:latin typeface="Palatino Linotype" panose="02040502050505030304" pitchFamily="18" charset="0"/>
              </a:rPr>
              <a:t>Like Cain who, after he killed Abel, feared to be killed; So, Abraham after he killed the sons of other men, he feared that the promise of his own son must die.</a:t>
            </a:r>
          </a:p>
          <a:p>
            <a:pPr marL="514350" indent="-514350" algn="just">
              <a:buAutoNum type="arabicPeriod"/>
            </a:pPr>
            <a:r>
              <a:rPr lang="en-GB" altLang="en-US" sz="2800" dirty="0">
                <a:effectLst>
                  <a:outerShdw blurRad="38100" dist="38100" dir="2700000" algn="tl">
                    <a:srgbClr val="000000"/>
                  </a:outerShdw>
                </a:effectLst>
                <a:latin typeface="Palatino Linotype" panose="02040502050505030304" pitchFamily="18" charset="0"/>
              </a:rPr>
              <a:t>After Isaac was born, Abraham carrying the unrealised guilt of killing other men’s sons, feared that his own son must die.   </a:t>
            </a:r>
            <a:endParaRPr lang="en-GB" sz="2400" dirty="0">
              <a:latin typeface="Palatino Linotype" panose="02040502050505030304" pitchFamily="18" charset="0"/>
            </a:endParaRP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052712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36300</TotalTime>
  <Words>3441</Words>
  <Application>Microsoft Office PowerPoint</Application>
  <PresentationFormat>Widescreen</PresentationFormat>
  <Paragraphs>119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Bookman Old Style</vt:lpstr>
      <vt:lpstr>Calibri</vt:lpstr>
      <vt:lpstr>Palatino Linotype</vt:lpstr>
      <vt:lpstr>Rockwell</vt:lpstr>
      <vt:lpstr>Damask</vt:lpstr>
      <vt:lpstr>Sacrifice, War and the Daily Part 1</vt:lpstr>
      <vt:lpstr>Abraham Rescuing Lot</vt:lpstr>
      <vt:lpstr>Why Was Abram Afraid?</vt:lpstr>
      <vt:lpstr>SUmmary</vt:lpstr>
      <vt:lpstr>Major Complication</vt:lpstr>
      <vt:lpstr>Major Complication</vt:lpstr>
      <vt:lpstr>Deduction</vt:lpstr>
      <vt:lpstr>Slain from the Foundation of the world</vt:lpstr>
      <vt:lpstr>Implications</vt:lpstr>
      <vt:lpstr>God’s Promise – Abram’s struggle</vt:lpstr>
      <vt:lpstr>The deeper layer and the need for sacrifice</vt:lpstr>
      <vt:lpstr>The condescension of God</vt:lpstr>
      <vt:lpstr>Summary </vt:lpstr>
      <vt:lpstr>1888 Message </vt:lpstr>
      <vt:lpstr>1888 Message </vt:lpstr>
      <vt:lpstr>PowerPoint Presentation</vt:lpstr>
      <vt:lpstr>PowerPoint Presentation</vt:lpstr>
      <vt:lpstr>The Spirit of War</vt:lpstr>
      <vt:lpstr>Plato (Greek) On War</vt:lpstr>
      <vt:lpstr>Training Sons for War in the US</vt:lpstr>
      <vt:lpstr>War is the Spirit of AntiChrist</vt:lpstr>
      <vt:lpstr>The Spirit of War manifested in sacrifices taken away</vt:lpstr>
      <vt:lpstr>The Spirit of War manifested in sacrifices taken away and replaced</vt:lpstr>
      <vt:lpstr>The Abomination of Desolation = Satan’s Merciless Justice that demands Sacrifice</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497</cp:revision>
  <dcterms:created xsi:type="dcterms:W3CDTF">2006-05-23T07:55:33Z</dcterms:created>
  <dcterms:modified xsi:type="dcterms:W3CDTF">2025-09-22T08:44:17Z</dcterms:modified>
</cp:coreProperties>
</file>