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32"/>
  </p:notesMasterIdLst>
  <p:sldIdLst>
    <p:sldId id="279" r:id="rId2"/>
    <p:sldId id="626" r:id="rId3"/>
    <p:sldId id="687" r:id="rId4"/>
    <p:sldId id="655" r:id="rId5"/>
    <p:sldId id="669" r:id="rId6"/>
    <p:sldId id="670" r:id="rId7"/>
    <p:sldId id="671" r:id="rId8"/>
    <p:sldId id="688" r:id="rId9"/>
    <p:sldId id="689" r:id="rId10"/>
    <p:sldId id="690" r:id="rId11"/>
    <p:sldId id="629" r:id="rId12"/>
    <p:sldId id="659" r:id="rId13"/>
    <p:sldId id="660" r:id="rId14"/>
    <p:sldId id="672" r:id="rId15"/>
    <p:sldId id="430" r:id="rId16"/>
    <p:sldId id="691" r:id="rId17"/>
    <p:sldId id="431" r:id="rId18"/>
    <p:sldId id="432" r:id="rId19"/>
    <p:sldId id="673" r:id="rId20"/>
    <p:sldId id="661" r:id="rId21"/>
    <p:sldId id="453" r:id="rId22"/>
    <p:sldId id="643" r:id="rId23"/>
    <p:sldId id="692" r:id="rId24"/>
    <p:sldId id="684" r:id="rId25"/>
    <p:sldId id="686" r:id="rId26"/>
    <p:sldId id="685" r:id="rId27"/>
    <p:sldId id="693" r:id="rId28"/>
    <p:sldId id="694" r:id="rId29"/>
    <p:sldId id="335" r:id="rId30"/>
    <p:sldId id="65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CCCC"/>
    <a:srgbClr val="F2E7E7"/>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1" autoAdjust="0"/>
    <p:restoredTop sz="94660"/>
  </p:normalViewPr>
  <p:slideViewPr>
    <p:cSldViewPr snapToGrid="0">
      <p:cViewPr varScale="1">
        <p:scale>
          <a:sx n="126" d="100"/>
          <a:sy n="126" d="100"/>
        </p:scale>
        <p:origin x="162" y="6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4CB83-A48D-4F02-A0F5-4088AEABAA20}" type="datetimeFigureOut">
              <a:rPr lang="en-AU" smtClean="0"/>
              <a:t>16/05/2025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09B720-D916-49D4-8A9F-722F18833004}" type="slidenum">
              <a:rPr lang="en-AU" smtClean="0"/>
              <a:t>‹#›</a:t>
            </a:fld>
            <a:endParaRPr lang="en-AU"/>
          </a:p>
        </p:txBody>
      </p:sp>
    </p:spTree>
    <p:extLst>
      <p:ext uri="{BB962C8B-B14F-4D97-AF65-F5344CB8AC3E}">
        <p14:creationId xmlns:p14="http://schemas.microsoft.com/office/powerpoint/2010/main" val="16327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0AD497-F769-B53E-B611-DD31A5875940}"/>
              </a:ext>
            </a:extLst>
          </p:cNvPr>
          <p:cNvSpPr>
            <a:spLocks noGrp="1" noChangeArrowheads="1"/>
          </p:cNvSpPr>
          <p:nvPr>
            <p:ph type="sldNum" sz="quarter" idx="5"/>
          </p:nvPr>
        </p:nvSpPr>
        <p:spPr>
          <a:ln/>
        </p:spPr>
        <p:txBody>
          <a:bodyPr/>
          <a:lstStyle/>
          <a:p>
            <a:fld id="{47F1D47A-2064-46E1-AD25-FF27D91780AD}" type="slidenum">
              <a:rPr lang="en-US" altLang="en-US"/>
              <a:pPr/>
              <a:t>29</a:t>
            </a:fld>
            <a:endParaRPr lang="en-US" altLang="en-US"/>
          </a:p>
        </p:txBody>
      </p:sp>
      <p:sp>
        <p:nvSpPr>
          <p:cNvPr id="24578" name="Rectangle 2">
            <a:extLst>
              <a:ext uri="{FF2B5EF4-FFF2-40B4-BE49-F238E27FC236}">
                <a16:creationId xmlns:a16="http://schemas.microsoft.com/office/drawing/2014/main" id="{37A843C6-FD75-EB46-9FDC-C5A67412C8BE}"/>
              </a:ext>
            </a:extLst>
          </p:cNvPr>
          <p:cNvSpPr>
            <a:spLocks noGrp="1" noRot="1" noChangeAspect="1" noChangeArrowheads="1" noTextEdit="1"/>
          </p:cNvSpPr>
          <p:nvPr>
            <p:ph type="sldImg"/>
          </p:nvPr>
        </p:nvSpPr>
        <p:spPr>
          <a:xfrm>
            <a:off x="382588" y="685800"/>
            <a:ext cx="6094412" cy="3429000"/>
          </a:xfrm>
          <a:ln/>
        </p:spPr>
      </p:sp>
      <p:sp>
        <p:nvSpPr>
          <p:cNvPr id="24579" name="Rectangle 3">
            <a:extLst>
              <a:ext uri="{FF2B5EF4-FFF2-40B4-BE49-F238E27FC236}">
                <a16:creationId xmlns:a16="http://schemas.microsoft.com/office/drawing/2014/main" id="{705DA78A-6342-B00B-A259-50890DC7842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8213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16/05/2025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641788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16/05/2025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00945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16/05/2025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588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16/05/2025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19447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16/05/2025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239886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16/05/2025</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46589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16/05/2025</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713694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16/05/2025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05621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16/05/2025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49178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E0F090D-BFA8-45E2-8ACD-2248A79581D3}" type="datetimeFigureOut">
              <a:rPr lang="en-AU" smtClean="0"/>
              <a:t>16/05/2025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58805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16/05/2025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15400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0F090D-BFA8-45E2-8ACD-2248A79581D3}" type="datetimeFigureOut">
              <a:rPr lang="en-AU" smtClean="0"/>
              <a:t>16/05/2025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48769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0F090D-BFA8-45E2-8ACD-2248A79581D3}" type="datetimeFigureOut">
              <a:rPr lang="en-AU" smtClean="0"/>
              <a:t>16/05/2025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3315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E0F090D-BFA8-45E2-8ACD-2248A79581D3}" type="datetimeFigureOut">
              <a:rPr lang="en-AU" smtClean="0"/>
              <a:t>16/05/2025</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69298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E0F090D-BFA8-45E2-8ACD-2248A79581D3}" type="datetimeFigureOut">
              <a:rPr lang="en-AU" smtClean="0"/>
              <a:t>16/05/2025</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23032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E0F090D-BFA8-45E2-8ACD-2248A79581D3}" type="datetimeFigureOut">
              <a:rPr lang="en-AU" smtClean="0"/>
              <a:t>16/05/2025</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5258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16/05/2025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3358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E0F090D-BFA8-45E2-8ACD-2248A79581D3}" type="datetimeFigureOut">
              <a:rPr lang="en-AU" smtClean="0"/>
              <a:t>16/05/2025</a:t>
            </a:fld>
            <a:endParaRPr lang="en-A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C670C4A-D412-45E3-8E8D-7B22C4A7267C}" type="slidenum">
              <a:rPr lang="en-AU" smtClean="0"/>
              <a:t>‹#›</a:t>
            </a:fld>
            <a:endParaRPr lang="en-AU"/>
          </a:p>
        </p:txBody>
      </p:sp>
    </p:spTree>
    <p:extLst>
      <p:ext uri="{BB962C8B-B14F-4D97-AF65-F5344CB8AC3E}">
        <p14:creationId xmlns:p14="http://schemas.microsoft.com/office/powerpoint/2010/main" val="1363574651"/>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737860" y="1536164"/>
            <a:ext cx="6192402" cy="3447533"/>
          </a:xfrm>
        </p:spPr>
        <p:txBody>
          <a:bodyPr>
            <a:noAutofit/>
          </a:bodyPr>
          <a:lstStyle/>
          <a:p>
            <a:pPr algn="ctr"/>
            <a:r>
              <a:rPr lang="en-AU" sz="6600" dirty="0">
                <a:effectLst>
                  <a:outerShdw blurRad="38100" dist="38100" dir="2700000" algn="tl">
                    <a:srgbClr val="000000">
                      <a:alpha val="43137"/>
                    </a:srgbClr>
                  </a:outerShdw>
                </a:effectLst>
              </a:rPr>
              <a:t>The Third Angel’s Message</a:t>
            </a:r>
          </a:p>
        </p:txBody>
      </p:sp>
      <p:pic>
        <p:nvPicPr>
          <p:cNvPr id="4" name="Picture 2" descr="The Three Angels' Messages (Part 2) – #226 | Present Truth">
            <a:extLst>
              <a:ext uri="{FF2B5EF4-FFF2-40B4-BE49-F238E27FC236}">
                <a16:creationId xmlns:a16="http://schemas.microsoft.com/office/drawing/2014/main" id="{925D9B3D-A6CD-6266-A5A6-11D5B896E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1765201"/>
            <a:ext cx="5396807" cy="3556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9EEF4-4233-93CB-C5D9-BCBC736BBC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658CBA-1F3E-9B4D-8881-7613EB093C4F}"/>
              </a:ext>
            </a:extLst>
          </p:cNvPr>
          <p:cNvSpPr>
            <a:spLocks noGrp="1"/>
          </p:cNvSpPr>
          <p:nvPr>
            <p:ph type="title"/>
          </p:nvPr>
        </p:nvSpPr>
        <p:spPr>
          <a:xfrm>
            <a:off x="1103312" y="425824"/>
            <a:ext cx="9404723" cy="762896"/>
          </a:xfrm>
        </p:spPr>
        <p:txBody>
          <a:bodyPr/>
          <a:lstStyle/>
          <a:p>
            <a:pPr algn="ctr"/>
            <a:r>
              <a:rPr lang="en-AU" sz="3600" dirty="0"/>
              <a:t>God’s Judgments</a:t>
            </a:r>
          </a:p>
        </p:txBody>
      </p:sp>
      <p:sp>
        <p:nvSpPr>
          <p:cNvPr id="3" name="Content Placeholder 2">
            <a:extLst>
              <a:ext uri="{FF2B5EF4-FFF2-40B4-BE49-F238E27FC236}">
                <a16:creationId xmlns:a16="http://schemas.microsoft.com/office/drawing/2014/main" id="{BAD577C6-5B6B-AF6B-C500-6F3025DB0447}"/>
              </a:ext>
            </a:extLst>
          </p:cNvPr>
          <p:cNvSpPr>
            <a:spLocks noGrp="1"/>
          </p:cNvSpPr>
          <p:nvPr>
            <p:ph idx="1"/>
          </p:nvPr>
        </p:nvSpPr>
        <p:spPr>
          <a:xfrm>
            <a:off x="526133" y="1188720"/>
            <a:ext cx="10559079" cy="4195481"/>
          </a:xfrm>
        </p:spPr>
        <p:txBody>
          <a:bodyPr>
            <a:normAutofit/>
          </a:bodyPr>
          <a:lstStyle/>
          <a:p>
            <a:pPr marL="0" marR="0" indent="0" algn="just" rtl="0">
              <a:buNone/>
            </a:pPr>
            <a:r>
              <a:rPr lang="en-GB" sz="2000" dirty="0">
                <a:solidFill>
                  <a:srgbClr val="92D050"/>
                </a:solidFill>
              </a:rPr>
              <a:t>I was shown that the judgments of God would not come directly out from the Lord upon them, but in this way: They place themselves beyond His protection. </a:t>
            </a:r>
            <a:r>
              <a:rPr lang="en-GB" sz="2000" dirty="0"/>
              <a:t>He warns, corrects, reproves, and points out the only path of safety; then if those who have been the objects of His special care will follow their own course independent of the Spirit of God, after repeated warnings, if they choose their own way, then He does not commission His angels to prevent Satan’s decided attacks upon them. 14MR 3.</a:t>
            </a:r>
            <a:endParaRPr lang="en-AU" b="0" i="0" u="none" strike="noStrike" baseline="0" dirty="0"/>
          </a:p>
        </p:txBody>
      </p:sp>
    </p:spTree>
    <p:extLst>
      <p:ext uri="{BB962C8B-B14F-4D97-AF65-F5344CB8AC3E}">
        <p14:creationId xmlns:p14="http://schemas.microsoft.com/office/powerpoint/2010/main" val="3151455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16AEA7-0D9C-4234-BE4B-227B59F6C4CF}"/>
              </a:ext>
            </a:extLst>
          </p:cNvPr>
          <p:cNvSpPr txBox="1"/>
          <p:nvPr/>
        </p:nvSpPr>
        <p:spPr>
          <a:xfrm>
            <a:off x="450477" y="1102578"/>
            <a:ext cx="10892118" cy="5755422"/>
          </a:xfrm>
          <a:prstGeom prst="rect">
            <a:avLst/>
          </a:prstGeom>
          <a:noFill/>
        </p:spPr>
        <p:txBody>
          <a:bodyPr wrap="square">
            <a:spAutoFit/>
          </a:bodyPr>
          <a:lstStyle/>
          <a:p>
            <a:pPr marR="0" algn="just" rtl="0"/>
            <a:r>
              <a:rPr lang="en-GB" sz="2200" b="0" i="0" u="none" strike="noStrike" baseline="0" dirty="0">
                <a:latin typeface="+mj-lt"/>
              </a:rPr>
              <a:t>Gen 6:7  So the LORD said, "I will destroy man whom I have created from the face of the earth, both man and beast, creeping thing and birds of the air, for I am sorry that I have made them." </a:t>
            </a:r>
          </a:p>
          <a:p>
            <a:pPr marR="0" algn="just" rtl="0"/>
            <a:endParaRPr lang="en-GB" sz="2200" dirty="0">
              <a:latin typeface="+mj-lt"/>
            </a:endParaRPr>
          </a:p>
          <a:p>
            <a:pPr marR="0" algn="just" rtl="0"/>
            <a:r>
              <a:rPr lang="en-GB" sz="2200" b="0" i="0" u="none" strike="noStrike" baseline="0" dirty="0">
                <a:latin typeface="+mj-lt"/>
              </a:rPr>
              <a:t>God said that He would destroy man? The question is How did God do this? </a:t>
            </a:r>
          </a:p>
          <a:p>
            <a:pPr marR="0" algn="just" rtl="0"/>
            <a:endParaRPr lang="en-GB" sz="2200" dirty="0">
              <a:latin typeface="+mj-lt"/>
            </a:endParaRPr>
          </a:p>
          <a:p>
            <a:pPr marR="0" algn="just" rtl="0"/>
            <a:r>
              <a:rPr lang="en-GB" sz="2200" b="0" i="0" u="none" strike="noStrike" baseline="0" dirty="0">
                <a:latin typeface="+mj-lt"/>
              </a:rPr>
              <a:t>Compare with </a:t>
            </a:r>
          </a:p>
          <a:p>
            <a:pPr algn="just"/>
            <a:r>
              <a:rPr lang="en-GB" altLang="en-US" sz="2400" dirty="0">
                <a:effectLst>
                  <a:outerShdw blurRad="38100" dist="38100" dir="2700000" algn="tl">
                    <a:srgbClr val="000000"/>
                  </a:outerShdw>
                </a:effectLst>
              </a:rPr>
              <a:t>I would never again </a:t>
            </a:r>
            <a:r>
              <a:rPr lang="en-GB" altLang="en-US" sz="2400" dirty="0">
                <a:solidFill>
                  <a:srgbClr val="92D050"/>
                </a:solidFill>
                <a:effectLst>
                  <a:outerShdw blurRad="38100" dist="38100" dir="2700000" algn="tl">
                    <a:srgbClr val="000000"/>
                  </a:outerShdw>
                </a:effectLst>
              </a:rPr>
              <a:t>let [</a:t>
            </a:r>
            <a:r>
              <a:rPr lang="en-GB" altLang="en-US" sz="2400" dirty="0" err="1">
                <a:solidFill>
                  <a:srgbClr val="92D050"/>
                </a:solidFill>
                <a:effectLst>
                  <a:outerShdw blurRad="38100" dist="38100" dir="2700000" algn="tl">
                    <a:srgbClr val="000000"/>
                  </a:outerShdw>
                </a:effectLst>
              </a:rPr>
              <a:t>Niphal</a:t>
            </a:r>
            <a:r>
              <a:rPr lang="en-GB" altLang="en-US" sz="2400" dirty="0">
                <a:solidFill>
                  <a:srgbClr val="92D050"/>
                </a:solidFill>
                <a:effectLst>
                  <a:outerShdw blurRad="38100" dist="38100" dir="2700000" algn="tl">
                    <a:srgbClr val="000000"/>
                  </a:outerShdw>
                </a:effectLst>
              </a:rPr>
              <a:t> - passive] a flood cover the earth so now I swear that I will never again be angry and punish you. </a:t>
            </a:r>
            <a:r>
              <a:rPr lang="en-GB" altLang="en-US" sz="2400" dirty="0">
                <a:effectLst>
                  <a:outerShdw blurRad="38100" dist="38100" dir="2700000" algn="tl">
                    <a:srgbClr val="000000"/>
                  </a:outerShdw>
                </a:effectLst>
              </a:rPr>
              <a:t>– Isa 54:9 NLT</a:t>
            </a:r>
          </a:p>
          <a:p>
            <a:pPr algn="just"/>
            <a:endParaRPr lang="en-GB" altLang="en-US" sz="2400" dirty="0">
              <a:effectLst>
                <a:outerShdw blurRad="38100" dist="38100" dir="2700000" algn="tl">
                  <a:srgbClr val="000000"/>
                </a:outerShdw>
              </a:effectLst>
            </a:endParaRPr>
          </a:p>
          <a:p>
            <a:pPr algn="just"/>
            <a:r>
              <a:rPr lang="en-GB" altLang="en-US" sz="2400" dirty="0">
                <a:effectLst>
                  <a:outerShdw blurRad="38100" dist="38100" dir="2700000" algn="tl">
                    <a:srgbClr val="000000"/>
                  </a:outerShdw>
                </a:effectLst>
              </a:rPr>
              <a:t>Will you keep to the old way Which wicked men have trod, Who were cut down before their time, </a:t>
            </a:r>
            <a:r>
              <a:rPr lang="en-GB" altLang="en-US" sz="2400" dirty="0">
                <a:solidFill>
                  <a:srgbClr val="92D050"/>
                </a:solidFill>
                <a:effectLst>
                  <a:outerShdw blurRad="38100" dist="38100" dir="2700000" algn="tl">
                    <a:srgbClr val="000000"/>
                  </a:outerShdw>
                </a:effectLst>
              </a:rPr>
              <a:t>Whose foundations were swept away by a flood? They said to God, 'Depart from us! What can the Almighty do to them?' </a:t>
            </a:r>
            <a:r>
              <a:rPr lang="en-GB" altLang="en-US" sz="2400" dirty="0">
                <a:effectLst>
                  <a:outerShdw blurRad="38100" dist="38100" dir="2700000" algn="tl">
                    <a:srgbClr val="000000"/>
                  </a:outerShdw>
                </a:effectLst>
              </a:rPr>
              <a:t>Job 22:15-17</a:t>
            </a:r>
          </a:p>
          <a:p>
            <a:pPr algn="just"/>
            <a:endParaRPr lang="en-GB" altLang="en-US" sz="2400" dirty="0">
              <a:effectLst>
                <a:outerShdw blurRad="38100" dist="38100" dir="2700000" algn="tl">
                  <a:srgbClr val="000000"/>
                </a:outerShdw>
              </a:effectLst>
            </a:endParaRPr>
          </a:p>
          <a:p>
            <a:pPr marR="0" algn="just" rtl="0"/>
            <a:endParaRPr lang="en-AU" sz="2200" b="0" i="0" u="none" strike="noStrike" baseline="0" dirty="0">
              <a:latin typeface="+mj-lt"/>
            </a:endParaRPr>
          </a:p>
        </p:txBody>
      </p:sp>
      <p:sp>
        <p:nvSpPr>
          <p:cNvPr id="4" name="Title 1">
            <a:extLst>
              <a:ext uri="{FF2B5EF4-FFF2-40B4-BE49-F238E27FC236}">
                <a16:creationId xmlns:a16="http://schemas.microsoft.com/office/drawing/2014/main" id="{8FD9E094-1E4B-1EC4-E7E9-D0A367437E0E}"/>
              </a:ext>
            </a:extLst>
          </p:cNvPr>
          <p:cNvSpPr>
            <a:spLocks noGrp="1"/>
          </p:cNvSpPr>
          <p:nvPr>
            <p:ph type="title"/>
          </p:nvPr>
        </p:nvSpPr>
        <p:spPr>
          <a:xfrm>
            <a:off x="1791435" y="267704"/>
            <a:ext cx="8712657" cy="782954"/>
          </a:xfrm>
        </p:spPr>
        <p:txBody>
          <a:bodyPr>
            <a:normAutofit/>
          </a:bodyPr>
          <a:lstStyle/>
          <a:p>
            <a:pPr algn="ctr"/>
            <a:r>
              <a:rPr lang="en-AU" sz="4000" dirty="0"/>
              <a:t>What about the Flood?</a:t>
            </a:r>
          </a:p>
        </p:txBody>
      </p:sp>
    </p:spTree>
    <p:extLst>
      <p:ext uri="{BB962C8B-B14F-4D97-AF65-F5344CB8AC3E}">
        <p14:creationId xmlns:p14="http://schemas.microsoft.com/office/powerpoint/2010/main" val="2275756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D0F1D-5CA0-8835-6EA6-944DF4AB482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7FEF233-5371-3516-E427-5F659D31C9EE}"/>
              </a:ext>
            </a:extLst>
          </p:cNvPr>
          <p:cNvSpPr txBox="1"/>
          <p:nvPr/>
        </p:nvSpPr>
        <p:spPr>
          <a:xfrm>
            <a:off x="381897" y="1249271"/>
            <a:ext cx="10892118" cy="3477875"/>
          </a:xfrm>
          <a:prstGeom prst="rect">
            <a:avLst/>
          </a:prstGeom>
          <a:noFill/>
        </p:spPr>
        <p:txBody>
          <a:bodyPr wrap="square">
            <a:spAutoFit/>
          </a:bodyPr>
          <a:lstStyle/>
          <a:p>
            <a:pPr marR="0" algn="just" rtl="0"/>
            <a:r>
              <a:rPr lang="en-GB" sz="2000" b="0" i="0" u="none" strike="noStrike" baseline="0" dirty="0">
                <a:latin typeface="+mj-lt"/>
              </a:rPr>
              <a:t>Suppose there were fifty righteous within the city; </a:t>
            </a:r>
            <a:r>
              <a:rPr lang="en-GB" sz="2000" b="0" i="0" u="none" strike="noStrike" baseline="0" dirty="0">
                <a:solidFill>
                  <a:srgbClr val="92D050"/>
                </a:solidFill>
                <a:latin typeface="+mj-lt"/>
              </a:rPr>
              <a:t>would You also destroy the place and not spare it for the fifty righteous that were in it? </a:t>
            </a:r>
            <a:r>
              <a:rPr lang="en-GB" sz="2000" b="0" i="0" u="none" strike="noStrike" baseline="0" dirty="0">
                <a:latin typeface="+mj-lt"/>
              </a:rPr>
              <a:t>Far be it from You to do such a thing as this, </a:t>
            </a:r>
            <a:r>
              <a:rPr lang="en-GB" sz="2000" b="0" i="0" u="none" strike="noStrike" baseline="0" dirty="0">
                <a:solidFill>
                  <a:srgbClr val="92D050"/>
                </a:solidFill>
                <a:latin typeface="+mj-lt"/>
              </a:rPr>
              <a:t>to slay the righteous with the wicked</a:t>
            </a:r>
            <a:r>
              <a:rPr lang="en-GB" sz="2000" b="0" i="0" u="none" strike="noStrike" baseline="0" dirty="0">
                <a:latin typeface="+mj-lt"/>
              </a:rPr>
              <a:t>, so that the righteous should be as the wicked; far be it from You! Shall not the Judge of all the earth do right?" Genesis 18:24-25</a:t>
            </a:r>
          </a:p>
          <a:p>
            <a:pPr marR="0" algn="just" rtl="0"/>
            <a:endParaRPr lang="en-GB" sz="2000" dirty="0">
              <a:latin typeface="+mj-lt"/>
            </a:endParaRPr>
          </a:p>
          <a:p>
            <a:pPr marR="0" algn="just" rtl="0"/>
            <a:r>
              <a:rPr lang="en-GB" sz="2000" b="0" i="0" u="none" strike="noStrike" baseline="0" dirty="0">
                <a:latin typeface="+mj-lt"/>
              </a:rPr>
              <a:t>"What do you mean when you use this proverb concerning the land of Israel, saying: 'The fathers have eaten sour grapes, And the children's teeth are set on edge'? "As I live," says the Lord GOD, "you shall no longer use this proverb in Israel. "Behold, all souls are Mine; </a:t>
            </a:r>
            <a:r>
              <a:rPr lang="en-GB" sz="2000" b="0" i="0" u="none" strike="noStrike" baseline="0" dirty="0">
                <a:solidFill>
                  <a:srgbClr val="92D050"/>
                </a:solidFill>
                <a:latin typeface="+mj-lt"/>
              </a:rPr>
              <a:t>The soul of the father As well as the soul of the son is Mine; The soul who sins shall die. </a:t>
            </a:r>
            <a:r>
              <a:rPr lang="en-GB" sz="2000" b="0" i="0" u="none" strike="noStrike" baseline="0" dirty="0">
                <a:latin typeface="+mj-lt"/>
              </a:rPr>
              <a:t>Ezekiel 18:2-4</a:t>
            </a:r>
            <a:endParaRPr lang="en-AU" sz="2000" b="0" i="0" u="none" strike="noStrike" baseline="0" dirty="0">
              <a:latin typeface="+mj-lt"/>
            </a:endParaRPr>
          </a:p>
        </p:txBody>
      </p:sp>
      <p:sp>
        <p:nvSpPr>
          <p:cNvPr id="4" name="Title 1">
            <a:extLst>
              <a:ext uri="{FF2B5EF4-FFF2-40B4-BE49-F238E27FC236}">
                <a16:creationId xmlns:a16="http://schemas.microsoft.com/office/drawing/2014/main" id="{2D698C5B-946D-5831-294E-7D536D64614F}"/>
              </a:ext>
            </a:extLst>
          </p:cNvPr>
          <p:cNvSpPr>
            <a:spLocks noGrp="1"/>
          </p:cNvSpPr>
          <p:nvPr>
            <p:ph type="title"/>
          </p:nvPr>
        </p:nvSpPr>
        <p:spPr>
          <a:xfrm>
            <a:off x="1791435" y="267704"/>
            <a:ext cx="8712657" cy="782954"/>
          </a:xfrm>
        </p:spPr>
        <p:txBody>
          <a:bodyPr>
            <a:normAutofit/>
          </a:bodyPr>
          <a:lstStyle/>
          <a:p>
            <a:pPr algn="ctr"/>
            <a:r>
              <a:rPr lang="en-AU" sz="4000" dirty="0"/>
              <a:t>Consider…</a:t>
            </a:r>
          </a:p>
        </p:txBody>
      </p:sp>
    </p:spTree>
    <p:extLst>
      <p:ext uri="{BB962C8B-B14F-4D97-AF65-F5344CB8AC3E}">
        <p14:creationId xmlns:p14="http://schemas.microsoft.com/office/powerpoint/2010/main" val="1925633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E47B3-0607-1FE4-17DD-DB5EACF21AF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44BE2B5-3874-508C-5880-18E2721C2975}"/>
              </a:ext>
            </a:extLst>
          </p:cNvPr>
          <p:cNvSpPr txBox="1"/>
          <p:nvPr/>
        </p:nvSpPr>
        <p:spPr>
          <a:xfrm>
            <a:off x="477586" y="1355502"/>
            <a:ext cx="10892118" cy="3477875"/>
          </a:xfrm>
          <a:prstGeom prst="rect">
            <a:avLst/>
          </a:prstGeom>
          <a:noFill/>
        </p:spPr>
        <p:txBody>
          <a:bodyPr wrap="square">
            <a:spAutoFit/>
          </a:bodyPr>
          <a:lstStyle/>
          <a:p>
            <a:pPr marR="0" algn="just" rtl="0"/>
            <a:r>
              <a:rPr lang="en-GB" sz="2000" b="0" i="0" u="none" strike="noStrike" baseline="0" dirty="0">
                <a:latin typeface="+mj-lt"/>
              </a:rPr>
              <a:t>Genesis says God was so angry with Himself for screwing up when He made mankind so flawed that He sent the flood to kill everyone: men, women, children, babies. What kind of tyrant punishes everyone just to get back at the few He is mad at? … </a:t>
            </a:r>
          </a:p>
          <a:p>
            <a:pPr marR="0" algn="just" rtl="0"/>
            <a:r>
              <a:rPr lang="en-GB" sz="2000" b="0" i="0" u="none" strike="noStrike" baseline="0" dirty="0">
                <a:latin typeface="+mj-lt"/>
              </a:rPr>
              <a:t>You know conservatives are always going on about how Americans are losing their values and their morality… </a:t>
            </a:r>
            <a:r>
              <a:rPr lang="en-GB" sz="2000" b="0" i="0" u="none" strike="noStrike" baseline="0" dirty="0">
                <a:solidFill>
                  <a:srgbClr val="92D050"/>
                </a:solidFill>
                <a:latin typeface="+mj-lt"/>
              </a:rPr>
              <a:t>Well maybe it’s because you worship a guy who drowns babies! </a:t>
            </a:r>
            <a:r>
              <a:rPr lang="en-GB" sz="2000" b="0" i="0" u="none" strike="noStrike" baseline="0" dirty="0">
                <a:latin typeface="+mj-lt"/>
              </a:rPr>
              <a:t>And then God’s genius plan after He kills everyone is to repopulate the world with a new crop of the same [type of people] who [upset] Him the first time, with predictable results. He kills millions more. – Bill Mahr Trashes the Bible Noah Story.</a:t>
            </a:r>
          </a:p>
          <a:p>
            <a:pPr marR="0" algn="just" rtl="0"/>
            <a:endParaRPr lang="en-GB" sz="2000" dirty="0">
              <a:latin typeface="+mj-lt"/>
            </a:endParaRPr>
          </a:p>
          <a:p>
            <a:pPr marR="0" algn="just" rtl="0"/>
            <a:r>
              <a:rPr lang="en-GB" sz="2000" b="0" i="0" u="none" strike="noStrike" baseline="0" dirty="0">
                <a:latin typeface="+mj-lt"/>
              </a:rPr>
              <a:t>Does God drown babies or unborn babies in the womb. In this case did the child pay for the sin of its parent(s)? </a:t>
            </a:r>
          </a:p>
        </p:txBody>
      </p:sp>
      <p:sp>
        <p:nvSpPr>
          <p:cNvPr id="4" name="Title 1">
            <a:extLst>
              <a:ext uri="{FF2B5EF4-FFF2-40B4-BE49-F238E27FC236}">
                <a16:creationId xmlns:a16="http://schemas.microsoft.com/office/drawing/2014/main" id="{7475665D-BB8B-0B9A-86D5-B048532BD023}"/>
              </a:ext>
            </a:extLst>
          </p:cNvPr>
          <p:cNvSpPr>
            <a:spLocks noGrp="1"/>
          </p:cNvSpPr>
          <p:nvPr>
            <p:ph type="title"/>
          </p:nvPr>
        </p:nvSpPr>
        <p:spPr>
          <a:xfrm>
            <a:off x="1791435" y="267704"/>
            <a:ext cx="8712657" cy="782954"/>
          </a:xfrm>
        </p:spPr>
        <p:txBody>
          <a:bodyPr>
            <a:normAutofit/>
          </a:bodyPr>
          <a:lstStyle/>
          <a:p>
            <a:pPr algn="ctr"/>
            <a:r>
              <a:rPr lang="en-AU" sz="4000" dirty="0"/>
              <a:t>Reaction to the Flood story.</a:t>
            </a:r>
          </a:p>
        </p:txBody>
      </p:sp>
    </p:spTree>
    <p:extLst>
      <p:ext uri="{BB962C8B-B14F-4D97-AF65-F5344CB8AC3E}">
        <p14:creationId xmlns:p14="http://schemas.microsoft.com/office/powerpoint/2010/main" val="1562188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63D93-35D4-C412-F7BA-23274A06E3A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0A6D62F-B32C-C933-3DBA-17CF791B1435}"/>
              </a:ext>
            </a:extLst>
          </p:cNvPr>
          <p:cNvSpPr txBox="1"/>
          <p:nvPr/>
        </p:nvSpPr>
        <p:spPr>
          <a:xfrm>
            <a:off x="477586" y="1241202"/>
            <a:ext cx="10892118" cy="2554545"/>
          </a:xfrm>
          <a:prstGeom prst="rect">
            <a:avLst/>
          </a:prstGeom>
          <a:noFill/>
        </p:spPr>
        <p:txBody>
          <a:bodyPr wrap="square">
            <a:spAutoFit/>
          </a:bodyPr>
          <a:lstStyle/>
          <a:p>
            <a:pPr marR="0" algn="just" rtl="0"/>
            <a:r>
              <a:rPr lang="en-GB" sz="2000" b="0" i="0" u="none" strike="noStrike" baseline="0" dirty="0">
                <a:latin typeface="+mj-lt"/>
              </a:rPr>
              <a:t>So God looked upon the earth, and indeed it was corrupt; for all flesh had corrupted their way on the earth. And God said to Noah, "The end of all flesh has come before Me, for the earth is filled with violence through them; and behold, </a:t>
            </a:r>
            <a:r>
              <a:rPr lang="en-GB" sz="2000" b="0" i="0" u="none" strike="noStrike" baseline="0" dirty="0">
                <a:solidFill>
                  <a:srgbClr val="92D050"/>
                </a:solidFill>
                <a:latin typeface="+mj-lt"/>
              </a:rPr>
              <a:t>I will destroy them with the earth. </a:t>
            </a:r>
            <a:r>
              <a:rPr lang="en-GB" sz="2000" b="0" i="0" u="none" strike="noStrike" baseline="0" dirty="0">
                <a:latin typeface="+mj-lt"/>
              </a:rPr>
              <a:t>Genesis 6:12-13</a:t>
            </a:r>
          </a:p>
          <a:p>
            <a:pPr marR="0" algn="just" rtl="0"/>
            <a:endParaRPr lang="en-GB" sz="2000" dirty="0">
              <a:latin typeface="+mj-lt"/>
            </a:endParaRPr>
          </a:p>
          <a:p>
            <a:pPr marR="0" algn="just" rtl="0"/>
            <a:r>
              <a:rPr lang="en-GB" sz="2000" b="0" i="0" u="none" strike="noStrike" baseline="0" dirty="0">
                <a:latin typeface="+mj-lt"/>
              </a:rPr>
              <a:t>And behold, </a:t>
            </a:r>
            <a:r>
              <a:rPr lang="en-GB" sz="2000" b="0" i="0" u="none" strike="noStrike" baseline="0" dirty="0">
                <a:solidFill>
                  <a:srgbClr val="92D050"/>
                </a:solidFill>
                <a:latin typeface="+mj-lt"/>
              </a:rPr>
              <a:t>I Myself am bringing floodwaters on the earth, to destroy from under heaven all flesh </a:t>
            </a:r>
            <a:r>
              <a:rPr lang="en-GB" sz="2000" b="0" i="0" u="none" strike="noStrike" baseline="0" dirty="0">
                <a:latin typeface="+mj-lt"/>
              </a:rPr>
              <a:t>in which is the breath of life; everything that is on the earth shall die. Genesis 6:17</a:t>
            </a:r>
            <a:endParaRPr lang="en-AU" sz="2000" b="0" i="0" u="none" strike="noStrike" baseline="0" dirty="0">
              <a:latin typeface="+mj-lt"/>
            </a:endParaRPr>
          </a:p>
        </p:txBody>
      </p:sp>
      <p:sp>
        <p:nvSpPr>
          <p:cNvPr id="4" name="Title 1">
            <a:extLst>
              <a:ext uri="{FF2B5EF4-FFF2-40B4-BE49-F238E27FC236}">
                <a16:creationId xmlns:a16="http://schemas.microsoft.com/office/drawing/2014/main" id="{2E87FBAD-BD2A-4442-FD06-B16FA7F4ABF3}"/>
              </a:ext>
            </a:extLst>
          </p:cNvPr>
          <p:cNvSpPr>
            <a:spLocks noGrp="1"/>
          </p:cNvSpPr>
          <p:nvPr>
            <p:ph type="title"/>
          </p:nvPr>
        </p:nvSpPr>
        <p:spPr>
          <a:xfrm>
            <a:off x="1791435" y="267704"/>
            <a:ext cx="8712657" cy="782954"/>
          </a:xfrm>
        </p:spPr>
        <p:txBody>
          <a:bodyPr>
            <a:noAutofit/>
          </a:bodyPr>
          <a:lstStyle/>
          <a:p>
            <a:pPr algn="ctr"/>
            <a:r>
              <a:rPr lang="en-AU" sz="3200" dirty="0"/>
              <a:t>Reading Further</a:t>
            </a:r>
          </a:p>
        </p:txBody>
      </p:sp>
    </p:spTree>
    <p:extLst>
      <p:ext uri="{BB962C8B-B14F-4D97-AF65-F5344CB8AC3E}">
        <p14:creationId xmlns:p14="http://schemas.microsoft.com/office/powerpoint/2010/main" val="283315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31B8A-95DC-51C3-425F-FEA6539B5C5C}"/>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6BCF468-6732-01DD-2A22-92E7FF03FDE9}"/>
              </a:ext>
            </a:extLst>
          </p:cNvPr>
          <p:cNvSpPr>
            <a:spLocks noGrp="1" noChangeArrowheads="1"/>
          </p:cNvSpPr>
          <p:nvPr>
            <p:ph type="ctrTitle"/>
          </p:nvPr>
        </p:nvSpPr>
        <p:spPr>
          <a:xfrm>
            <a:off x="1173764" y="320947"/>
            <a:ext cx="9844467" cy="628459"/>
          </a:xfrm>
        </p:spPr>
        <p:txBody>
          <a:bodyPr>
            <a:normAutofit/>
          </a:bodyPr>
          <a:lstStyle/>
          <a:p>
            <a:pPr defTabSz="1036638"/>
            <a:r>
              <a:rPr lang="en-US" altLang="en-US" sz="3200" dirty="0"/>
              <a:t>A Closer look</a:t>
            </a:r>
          </a:p>
        </p:txBody>
      </p:sp>
      <p:pic>
        <p:nvPicPr>
          <p:cNvPr id="3" name="Picture 2">
            <a:extLst>
              <a:ext uri="{FF2B5EF4-FFF2-40B4-BE49-F238E27FC236}">
                <a16:creationId xmlns:a16="http://schemas.microsoft.com/office/drawing/2014/main" id="{46A2763A-860D-CC87-0299-CFD6224553F0}"/>
              </a:ext>
            </a:extLst>
          </p:cNvPr>
          <p:cNvPicPr>
            <a:picLocks noChangeAspect="1"/>
          </p:cNvPicPr>
          <p:nvPr/>
        </p:nvPicPr>
        <p:blipFill>
          <a:blip r:embed="rId2"/>
          <a:stretch>
            <a:fillRect/>
          </a:stretch>
        </p:blipFill>
        <p:spPr>
          <a:xfrm>
            <a:off x="1173764" y="2792014"/>
            <a:ext cx="9705785" cy="1745645"/>
          </a:xfrm>
          <a:prstGeom prst="rect">
            <a:avLst/>
          </a:prstGeom>
        </p:spPr>
      </p:pic>
      <p:pic>
        <p:nvPicPr>
          <p:cNvPr id="4" name="Picture 3">
            <a:extLst>
              <a:ext uri="{FF2B5EF4-FFF2-40B4-BE49-F238E27FC236}">
                <a16:creationId xmlns:a16="http://schemas.microsoft.com/office/drawing/2014/main" id="{E2715D90-3CC3-26AA-0150-5B4BCBAFA002}"/>
              </a:ext>
            </a:extLst>
          </p:cNvPr>
          <p:cNvPicPr>
            <a:picLocks noChangeAspect="1"/>
          </p:cNvPicPr>
          <p:nvPr/>
        </p:nvPicPr>
        <p:blipFill>
          <a:blip r:embed="rId3"/>
          <a:stretch>
            <a:fillRect/>
          </a:stretch>
        </p:blipFill>
        <p:spPr>
          <a:xfrm>
            <a:off x="1173764" y="1266741"/>
            <a:ext cx="9621593" cy="1200318"/>
          </a:xfrm>
          <a:prstGeom prst="rect">
            <a:avLst/>
          </a:prstGeom>
        </p:spPr>
      </p:pic>
    </p:spTree>
    <p:extLst>
      <p:ext uri="{BB962C8B-B14F-4D97-AF65-F5344CB8AC3E}">
        <p14:creationId xmlns:p14="http://schemas.microsoft.com/office/powerpoint/2010/main" val="1831663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C24E2-C3F8-F1A3-6AB0-D25A3E7D9FB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D1B971C-889A-D662-CF05-550D68463AD4}"/>
              </a:ext>
            </a:extLst>
          </p:cNvPr>
          <p:cNvSpPr>
            <a:spLocks noGrp="1" noChangeArrowheads="1"/>
          </p:cNvSpPr>
          <p:nvPr>
            <p:ph type="ctrTitle"/>
          </p:nvPr>
        </p:nvSpPr>
        <p:spPr>
          <a:xfrm>
            <a:off x="1173764" y="320947"/>
            <a:ext cx="9844467" cy="628459"/>
          </a:xfrm>
        </p:spPr>
        <p:txBody>
          <a:bodyPr>
            <a:normAutofit/>
          </a:bodyPr>
          <a:lstStyle/>
          <a:p>
            <a:pPr defTabSz="1036638"/>
            <a:r>
              <a:rPr lang="en-US" altLang="en-US" sz="3200" dirty="0"/>
              <a:t>How does the </a:t>
            </a:r>
            <a:r>
              <a:rPr lang="en-US" altLang="en-US" sz="3200" dirty="0" err="1"/>
              <a:t>Hiphil</a:t>
            </a:r>
            <a:r>
              <a:rPr lang="en-US" altLang="en-US" sz="3200" dirty="0"/>
              <a:t> verb form work?</a:t>
            </a:r>
          </a:p>
        </p:txBody>
      </p:sp>
      <p:sp>
        <p:nvSpPr>
          <p:cNvPr id="9" name="TextBox 8">
            <a:extLst>
              <a:ext uri="{FF2B5EF4-FFF2-40B4-BE49-F238E27FC236}">
                <a16:creationId xmlns:a16="http://schemas.microsoft.com/office/drawing/2014/main" id="{A4B58495-B194-9C3A-8B4C-4B5D3266D3A8}"/>
              </a:ext>
            </a:extLst>
          </p:cNvPr>
          <p:cNvSpPr txBox="1"/>
          <p:nvPr/>
        </p:nvSpPr>
        <p:spPr>
          <a:xfrm>
            <a:off x="1173764" y="1271586"/>
            <a:ext cx="9956049" cy="2585323"/>
          </a:xfrm>
          <a:prstGeom prst="rect">
            <a:avLst/>
          </a:prstGeom>
          <a:noFill/>
        </p:spPr>
        <p:txBody>
          <a:bodyPr wrap="square">
            <a:spAutoFit/>
          </a:bodyPr>
          <a:lstStyle/>
          <a:p>
            <a:pPr algn="just"/>
            <a:r>
              <a:rPr lang="en-GB" dirty="0"/>
              <a:t>When it comes to God, the phrase “I will destroy” is used as a Hebrew idiom. There are two classes of idioms that can be used. 1. Causative. 2. Permissive. The writer’s (not the translator’s) use of the phrase is most often in the permissive form when it comes to quoting God— especially when the verb is negative, such as destruction and sickness. </a:t>
            </a:r>
            <a:r>
              <a:rPr lang="en-GB" dirty="0">
                <a:solidFill>
                  <a:srgbClr val="92D050"/>
                </a:solidFill>
              </a:rPr>
              <a:t>This permissive verb form in Hebrew is called </a:t>
            </a:r>
            <a:r>
              <a:rPr lang="en-GB" dirty="0" err="1">
                <a:solidFill>
                  <a:srgbClr val="92D050"/>
                </a:solidFill>
              </a:rPr>
              <a:t>Hiph`il</a:t>
            </a:r>
            <a:r>
              <a:rPr lang="en-GB" dirty="0">
                <a:solidFill>
                  <a:srgbClr val="92D050"/>
                </a:solidFill>
              </a:rPr>
              <a:t>, to which William </a:t>
            </a:r>
            <a:r>
              <a:rPr lang="en-GB" dirty="0" err="1">
                <a:solidFill>
                  <a:srgbClr val="92D050"/>
                </a:solidFill>
              </a:rPr>
              <a:t>Lowth</a:t>
            </a:r>
            <a:r>
              <a:rPr lang="en-GB" dirty="0">
                <a:solidFill>
                  <a:srgbClr val="92D050"/>
                </a:solidFill>
              </a:rPr>
              <a:t> explains</a:t>
            </a:r>
            <a:r>
              <a:rPr lang="en-GB" dirty="0"/>
              <a:t>:</a:t>
            </a:r>
          </a:p>
          <a:p>
            <a:pPr algn="just"/>
            <a:endParaRPr lang="en-GB" dirty="0"/>
          </a:p>
          <a:p>
            <a:pPr algn="just"/>
            <a:r>
              <a:rPr lang="en-GB" dirty="0"/>
              <a:t>“…</a:t>
            </a:r>
            <a:r>
              <a:rPr lang="en-GB" dirty="0">
                <a:solidFill>
                  <a:srgbClr val="92D050"/>
                </a:solidFill>
              </a:rPr>
              <a:t>the form called </a:t>
            </a:r>
            <a:r>
              <a:rPr lang="en-GB" dirty="0" err="1">
                <a:solidFill>
                  <a:srgbClr val="92D050"/>
                </a:solidFill>
              </a:rPr>
              <a:t>Hiphil</a:t>
            </a:r>
            <a:r>
              <a:rPr lang="en-GB" dirty="0">
                <a:solidFill>
                  <a:srgbClr val="92D050"/>
                </a:solidFill>
              </a:rPr>
              <a:t> in Hebrew often denotes only permission</a:t>
            </a:r>
            <a:r>
              <a:rPr lang="en-GB" dirty="0"/>
              <a:t>, and is rendered elsewhere to that sense by our translators.” (A Commentary Upon the Prophet Isaiah, p. 501) - </a:t>
            </a:r>
          </a:p>
          <a:p>
            <a:pPr algn="just"/>
            <a:r>
              <a:rPr lang="en-AU" sz="1800" dirty="0">
                <a:effectLst/>
                <a:latin typeface="Palatino Linotype" panose="02040502050505030304" pitchFamily="18" charset="0"/>
                <a:ea typeface="Calibri" panose="020F0502020204030204" pitchFamily="34" charset="0"/>
                <a:cs typeface="Cordia New" panose="020B0304020202020204" pitchFamily="34" charset="-34"/>
              </a:rPr>
              <a:t>Kevin J. Mullins, Jesus Christ and Him Crucified p. 44.</a:t>
            </a:r>
            <a:r>
              <a:rPr lang="en-GB" dirty="0"/>
              <a:t>  </a:t>
            </a:r>
          </a:p>
        </p:txBody>
      </p:sp>
    </p:spTree>
    <p:extLst>
      <p:ext uri="{BB962C8B-B14F-4D97-AF65-F5344CB8AC3E}">
        <p14:creationId xmlns:p14="http://schemas.microsoft.com/office/powerpoint/2010/main" val="4145270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919CE-51A8-5F6D-B466-1FD5EAA5751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010B8654-571C-8847-444C-DE395754900B}"/>
              </a:ext>
            </a:extLst>
          </p:cNvPr>
          <p:cNvSpPr>
            <a:spLocks noGrp="1" noChangeArrowheads="1"/>
          </p:cNvSpPr>
          <p:nvPr>
            <p:ph type="ctrTitle"/>
          </p:nvPr>
        </p:nvSpPr>
        <p:spPr>
          <a:xfrm>
            <a:off x="1173765" y="671929"/>
            <a:ext cx="9844467" cy="628459"/>
          </a:xfrm>
        </p:spPr>
        <p:txBody>
          <a:bodyPr>
            <a:normAutofit/>
          </a:bodyPr>
          <a:lstStyle/>
          <a:p>
            <a:pPr defTabSz="1036638"/>
            <a:r>
              <a:rPr lang="en-US" altLang="en-US" sz="3200" dirty="0" err="1"/>
              <a:t>Hiph’il</a:t>
            </a:r>
            <a:r>
              <a:rPr lang="en-US" altLang="en-US" sz="3200" dirty="0"/>
              <a:t> can be read two ways</a:t>
            </a:r>
          </a:p>
        </p:txBody>
      </p:sp>
      <p:sp>
        <p:nvSpPr>
          <p:cNvPr id="11267" name="Text Box 3">
            <a:extLst>
              <a:ext uri="{FF2B5EF4-FFF2-40B4-BE49-F238E27FC236}">
                <a16:creationId xmlns:a16="http://schemas.microsoft.com/office/drawing/2014/main" id="{197A9248-A445-915A-3FB2-B8DC92729EFF}"/>
              </a:ext>
            </a:extLst>
          </p:cNvPr>
          <p:cNvSpPr txBox="1">
            <a:spLocks noChangeArrowheads="1"/>
          </p:cNvSpPr>
          <p:nvPr/>
        </p:nvSpPr>
        <p:spPr bwMode="auto">
          <a:xfrm>
            <a:off x="914401" y="1631482"/>
            <a:ext cx="10529454" cy="409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215900" algn="just">
              <a:spcBef>
                <a:spcPts val="700"/>
              </a:spcBef>
              <a:spcAft>
                <a:spcPts val="700"/>
              </a:spcAft>
            </a:pPr>
            <a:r>
              <a:rPr lang="en-AU" sz="2400" kern="1050" dirty="0">
                <a:effectLst/>
                <a:uFill>
                  <a:solidFill>
                    <a:srgbClr val="000000"/>
                  </a:solidFill>
                </a:uFill>
                <a:ea typeface="Calibri" panose="020F0502020204030204" pitchFamily="34" charset="0"/>
                <a:cs typeface="Times New Roman" panose="02020603050405020304" pitchFamily="18" charset="0"/>
              </a:rPr>
              <a:t>T</a:t>
            </a:r>
            <a:r>
              <a:rPr lang="x-none" sz="2400" kern="1050" dirty="0">
                <a:effectLst/>
                <a:uFill>
                  <a:solidFill>
                    <a:srgbClr val="000000"/>
                  </a:solidFill>
                </a:uFill>
                <a:ea typeface="Calibri" panose="020F0502020204030204" pitchFamily="34" charset="0"/>
                <a:cs typeface="Times New Roman" panose="02020603050405020304" pitchFamily="18" charset="0"/>
              </a:rPr>
              <a:t>he causative nuance of the </a:t>
            </a:r>
            <a:r>
              <a:rPr lang="x-none" sz="2400" kern="1050" dirty="0">
                <a:solidFill>
                  <a:srgbClr val="92D050"/>
                </a:solidFill>
                <a:effectLst/>
                <a:uFill>
                  <a:solidFill>
                    <a:srgbClr val="000000"/>
                  </a:solidFill>
                </a:uFill>
                <a:ea typeface="Calibri" panose="020F0502020204030204" pitchFamily="34" charset="0"/>
                <a:cs typeface="Times New Roman" panose="02020603050405020304" pitchFamily="18" charset="0"/>
              </a:rPr>
              <a:t>hiph‘il</a:t>
            </a:r>
            <a:r>
              <a:rPr lang="x-none" sz="2400" kern="1050" dirty="0">
                <a:effectLst/>
                <a:uFill>
                  <a:solidFill>
                    <a:srgbClr val="000000"/>
                  </a:solidFill>
                </a:uFill>
                <a:ea typeface="Calibri" panose="020F0502020204030204" pitchFamily="34" charset="0"/>
                <a:cs typeface="Times New Roman" panose="02020603050405020304" pitchFamily="18" charset="0"/>
              </a:rPr>
              <a:t>, and of its Aramaic and Akkadian counterparts the haph‘el / ’aph‘el and šuprus, respectively, </a:t>
            </a:r>
            <a:r>
              <a:rPr lang="x-none" sz="2400" kern="1050" dirty="0">
                <a:solidFill>
                  <a:srgbClr val="92D050"/>
                </a:solidFill>
                <a:effectLst/>
                <a:uFill>
                  <a:solidFill>
                    <a:srgbClr val="000000"/>
                  </a:solidFill>
                </a:uFill>
                <a:ea typeface="Calibri" panose="020F0502020204030204" pitchFamily="34" charset="0"/>
                <a:cs typeface="Times New Roman" panose="02020603050405020304" pitchFamily="18" charset="0"/>
              </a:rPr>
              <a:t>includes not only actions in which the subject causes the object</a:t>
            </a:r>
            <a:r>
              <a:rPr lang="x-none" sz="2400" kern="1050" dirty="0">
                <a:solidFill>
                  <a:schemeClr val="accent1"/>
                </a:solidFill>
                <a:effectLst/>
                <a:uFill>
                  <a:solidFill>
                    <a:srgbClr val="000000"/>
                  </a:solidFill>
                </a:uFill>
                <a:ea typeface="Calibri" panose="020F0502020204030204" pitchFamily="34" charset="0"/>
                <a:cs typeface="Times New Roman" panose="02020603050405020304" pitchFamily="18" charset="0"/>
              </a:rPr>
              <a:t> </a:t>
            </a:r>
            <a:r>
              <a:rPr lang="x-none" sz="2400" kern="1050" dirty="0">
                <a:effectLst/>
                <a:uFill>
                  <a:solidFill>
                    <a:srgbClr val="000000"/>
                  </a:solidFill>
                </a:uFill>
                <a:ea typeface="Calibri" panose="020F0502020204030204" pitchFamily="34" charset="0"/>
                <a:cs typeface="Times New Roman" panose="02020603050405020304" pitchFamily="18" charset="0"/>
              </a:rPr>
              <a:t>(another person or a thing) </a:t>
            </a:r>
            <a:r>
              <a:rPr lang="x-none" sz="2400" kern="1050" dirty="0">
                <a:solidFill>
                  <a:srgbClr val="92D050"/>
                </a:solidFill>
                <a:effectLst/>
                <a:uFill>
                  <a:solidFill>
                    <a:srgbClr val="000000"/>
                  </a:solidFill>
                </a:uFill>
                <a:ea typeface="Calibri" panose="020F0502020204030204" pitchFamily="34" charset="0"/>
                <a:cs typeface="Times New Roman" panose="02020603050405020304" pitchFamily="18" charset="0"/>
              </a:rPr>
              <a:t>to do something, but a range of other ways </a:t>
            </a:r>
            <a:r>
              <a:rPr lang="x-none" sz="2400" kern="1050" dirty="0">
                <a:effectLst/>
                <a:uFill>
                  <a:solidFill>
                    <a:srgbClr val="000000"/>
                  </a:solidFill>
                </a:uFill>
                <a:ea typeface="Calibri" panose="020F0502020204030204" pitchFamily="34" charset="0"/>
                <a:cs typeface="Times New Roman" panose="02020603050405020304" pitchFamily="18" charset="0"/>
              </a:rPr>
              <a:t>in which the subject is responsible for the object’s action, such as </a:t>
            </a:r>
            <a:r>
              <a:rPr lang="x-none" sz="2400" kern="1050" dirty="0">
                <a:solidFill>
                  <a:srgbClr val="92D050"/>
                </a:solidFill>
                <a:effectLst/>
                <a:uFill>
                  <a:solidFill>
                    <a:srgbClr val="000000"/>
                  </a:solidFill>
                </a:uFill>
                <a:ea typeface="Calibri" panose="020F0502020204030204" pitchFamily="34" charset="0"/>
                <a:cs typeface="Times New Roman" panose="02020603050405020304" pitchFamily="18" charset="0"/>
              </a:rPr>
              <a:t>allowing it, enabling it, tolerating it, or granting permission to do it.</a:t>
            </a:r>
            <a:endParaRPr lang="en-AU" sz="2400" kern="1050" dirty="0">
              <a:solidFill>
                <a:srgbClr val="92D050"/>
              </a:solidFill>
              <a:effectLst/>
              <a:uFill>
                <a:solidFill>
                  <a:srgbClr val="000000"/>
                </a:solidFill>
              </a:uFill>
              <a:ea typeface="Calibri" panose="020F0502020204030204" pitchFamily="34" charset="0"/>
              <a:cs typeface="Times New Roman" panose="02020603050405020304" pitchFamily="18" charset="0"/>
            </a:endParaRPr>
          </a:p>
          <a:p>
            <a:r>
              <a:rPr lang="en-AU" sz="1800" dirty="0">
                <a:effectLst/>
                <a:ea typeface="Calibri" panose="020F0502020204030204" pitchFamily="34" charset="0"/>
                <a:cs typeface="Cordia New" panose="020B0304020202020204" pitchFamily="34" charset="-34"/>
              </a:rPr>
              <a:t>"On the Tolerative/Permissive </a:t>
            </a:r>
            <a:r>
              <a:rPr lang="en-AU" sz="1800" dirty="0" err="1">
                <a:effectLst/>
                <a:ea typeface="Calibri" panose="020F0502020204030204" pitchFamily="34" charset="0"/>
                <a:cs typeface="Cordia New" panose="020B0304020202020204" pitchFamily="34" charset="-34"/>
              </a:rPr>
              <a:t>Hiphil</a:t>
            </a:r>
            <a:r>
              <a:rPr lang="en-AU" sz="1800" dirty="0">
                <a:effectLst/>
                <a:ea typeface="Calibri" panose="020F0502020204030204" pitchFamily="34" charset="0"/>
                <a:cs typeface="Cordia New" panose="020B0304020202020204" pitchFamily="34" charset="-34"/>
              </a:rPr>
              <a:t>,” in Le-</a:t>
            </a:r>
            <a:r>
              <a:rPr lang="en-AU" sz="1800" dirty="0" err="1">
                <a:effectLst/>
                <a:ea typeface="Calibri" panose="020F0502020204030204" pitchFamily="34" charset="0"/>
                <a:cs typeface="Cordia New" panose="020B0304020202020204" pitchFamily="34" charset="-34"/>
              </a:rPr>
              <a:t>Ma‘an</a:t>
            </a:r>
            <a:r>
              <a:rPr lang="en-AU" sz="1800" dirty="0">
                <a:effectLst/>
                <a:ea typeface="Calibri" panose="020F0502020204030204" pitchFamily="34" charset="0"/>
                <a:cs typeface="Cordia New" panose="020B0304020202020204" pitchFamily="34" charset="-34"/>
              </a:rPr>
              <a:t> </a:t>
            </a:r>
            <a:r>
              <a:rPr lang="en-AU" sz="1800" dirty="0" err="1">
                <a:effectLst/>
                <a:ea typeface="Calibri" panose="020F0502020204030204" pitchFamily="34" charset="0"/>
                <a:cs typeface="Cordia New" panose="020B0304020202020204" pitchFamily="34" charset="-34"/>
              </a:rPr>
              <a:t>Ziony</a:t>
            </a:r>
            <a:r>
              <a:rPr lang="en-AU" sz="1800" dirty="0">
                <a:effectLst/>
                <a:ea typeface="Calibri" panose="020F0502020204030204" pitchFamily="34" charset="0"/>
                <a:cs typeface="Cordia New" panose="020B0304020202020204" pitchFamily="34" charset="-34"/>
              </a:rPr>
              <a:t>: Studies in Honor of </a:t>
            </a:r>
            <a:r>
              <a:rPr lang="en-AU" sz="1800" dirty="0" err="1">
                <a:effectLst/>
                <a:ea typeface="Calibri" panose="020F0502020204030204" pitchFamily="34" charset="0"/>
                <a:cs typeface="Cordia New" panose="020B0304020202020204" pitchFamily="34" charset="-34"/>
              </a:rPr>
              <a:t>Ziony</a:t>
            </a:r>
            <a:r>
              <a:rPr lang="en-AU" sz="1800" dirty="0">
                <a:effectLst/>
                <a:ea typeface="Calibri" panose="020F0502020204030204" pitchFamily="34" charset="0"/>
                <a:cs typeface="Cordia New" panose="020B0304020202020204" pitchFamily="34" charset="-34"/>
              </a:rPr>
              <a:t> </a:t>
            </a:r>
            <a:r>
              <a:rPr lang="en-AU" sz="1800" dirty="0" err="1">
                <a:effectLst/>
                <a:ea typeface="Calibri" panose="020F0502020204030204" pitchFamily="34" charset="0"/>
                <a:cs typeface="Cordia New" panose="020B0304020202020204" pitchFamily="34" charset="-34"/>
              </a:rPr>
              <a:t>Zevit</a:t>
            </a:r>
            <a:r>
              <a:rPr lang="en-AU" sz="1800" dirty="0">
                <a:effectLst/>
                <a:ea typeface="Calibri" panose="020F0502020204030204" pitchFamily="34" charset="0"/>
                <a:cs typeface="Cordia New" panose="020B0304020202020204" pitchFamily="34" charset="-34"/>
              </a:rPr>
              <a:t>, ed. Frederick E. </a:t>
            </a:r>
            <a:r>
              <a:rPr lang="en-AU" sz="1800" dirty="0" err="1">
                <a:effectLst/>
                <a:ea typeface="Calibri" panose="020F0502020204030204" pitchFamily="34" charset="0"/>
                <a:cs typeface="Cordia New" panose="020B0304020202020204" pitchFamily="34" charset="-34"/>
              </a:rPr>
              <a:t>Greenspahn</a:t>
            </a:r>
            <a:r>
              <a:rPr lang="en-AU" sz="1800" dirty="0">
                <a:effectLst/>
                <a:ea typeface="Calibri" panose="020F0502020204030204" pitchFamily="34" charset="0"/>
                <a:cs typeface="Cordia New" panose="020B0304020202020204" pitchFamily="34" charset="-34"/>
              </a:rPr>
              <a:t> and Gary A. </a:t>
            </a:r>
            <a:r>
              <a:rPr lang="en-AU" sz="1800" dirty="0" err="1">
                <a:effectLst/>
                <a:ea typeface="Calibri" panose="020F0502020204030204" pitchFamily="34" charset="0"/>
                <a:cs typeface="Cordia New" panose="020B0304020202020204" pitchFamily="34" charset="-34"/>
              </a:rPr>
              <a:t>Rendsburg</a:t>
            </a:r>
            <a:r>
              <a:rPr lang="en-AU" sz="1800" dirty="0">
                <a:effectLst/>
                <a:ea typeface="Calibri" panose="020F0502020204030204" pitchFamily="34" charset="0"/>
                <a:cs typeface="Cordia New" panose="020B0304020202020204" pitchFamily="34" charset="-34"/>
              </a:rPr>
              <a:t>. Eugene, Oregon: Cascade Books, 2017. P. 397</a:t>
            </a:r>
            <a:endParaRPr lang="en-GB" altLang="en-US" sz="3200" dirty="0">
              <a:effectLst>
                <a:outerShdw blurRad="38100" dist="38100" dir="2700000" algn="tl">
                  <a:srgbClr val="000000"/>
                </a:outerShdw>
              </a:effectLst>
            </a:endParaRPr>
          </a:p>
          <a:p>
            <a:pPr algn="just"/>
            <a:r>
              <a:rPr lang="en-GB" altLang="en-US" sz="3200" dirty="0">
                <a:effectLst>
                  <a:outerShdw blurRad="38100" dist="38100" dir="2700000" algn="tl">
                    <a:srgbClr val="000000"/>
                  </a:outerShdw>
                </a:effectLst>
              </a:rPr>
              <a:t> </a:t>
            </a:r>
            <a:endParaRPr lang="en-AU" altLang="en-US" sz="3200" dirty="0">
              <a:effectLst>
                <a:outerShdw blurRad="38100" dist="38100" dir="2700000" algn="tl">
                  <a:srgbClr val="000000"/>
                </a:outerShdw>
              </a:effectLst>
            </a:endParaRPr>
          </a:p>
        </p:txBody>
      </p:sp>
    </p:spTree>
    <p:extLst>
      <p:ext uri="{BB962C8B-B14F-4D97-AF65-F5344CB8AC3E}">
        <p14:creationId xmlns:p14="http://schemas.microsoft.com/office/powerpoint/2010/main" val="158701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ECD6A-F1C9-F3E5-34A9-33D33F75BB9E}"/>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3917213-1DFC-A893-971B-DC69761C8978}"/>
              </a:ext>
            </a:extLst>
          </p:cNvPr>
          <p:cNvSpPr>
            <a:spLocks noGrp="1" noChangeArrowheads="1"/>
          </p:cNvSpPr>
          <p:nvPr>
            <p:ph type="ctrTitle"/>
          </p:nvPr>
        </p:nvSpPr>
        <p:spPr>
          <a:xfrm>
            <a:off x="1173765" y="671929"/>
            <a:ext cx="9844467" cy="628459"/>
          </a:xfrm>
        </p:spPr>
        <p:txBody>
          <a:bodyPr>
            <a:normAutofit/>
          </a:bodyPr>
          <a:lstStyle/>
          <a:p>
            <a:pPr defTabSz="1036638"/>
            <a:r>
              <a:rPr lang="en-US" altLang="en-US" sz="3200" dirty="0"/>
              <a:t>How do we decide?</a:t>
            </a:r>
          </a:p>
        </p:txBody>
      </p:sp>
      <p:sp>
        <p:nvSpPr>
          <p:cNvPr id="11267" name="Text Box 3">
            <a:extLst>
              <a:ext uri="{FF2B5EF4-FFF2-40B4-BE49-F238E27FC236}">
                <a16:creationId xmlns:a16="http://schemas.microsoft.com/office/drawing/2014/main" id="{84A07B4D-71CC-EA92-6A3E-76491A2E5B70}"/>
              </a:ext>
            </a:extLst>
          </p:cNvPr>
          <p:cNvSpPr txBox="1">
            <a:spLocks noChangeArrowheads="1"/>
          </p:cNvSpPr>
          <p:nvPr/>
        </p:nvSpPr>
        <p:spPr bwMode="auto">
          <a:xfrm>
            <a:off x="1173765" y="1538645"/>
            <a:ext cx="9531177" cy="2828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215900" algn="just">
              <a:spcBef>
                <a:spcPts val="700"/>
              </a:spcBef>
              <a:spcAft>
                <a:spcPts val="700"/>
              </a:spcAft>
            </a:pPr>
            <a:r>
              <a:rPr lang="x-none" sz="2800" kern="1050" dirty="0">
                <a:effectLst/>
                <a:uFill>
                  <a:solidFill>
                    <a:srgbClr val="000000"/>
                  </a:solidFill>
                </a:uFill>
                <a:latin typeface="+mj-lt"/>
                <a:ea typeface="Calibri" panose="020F0502020204030204" pitchFamily="34" charset="0"/>
                <a:cs typeface="Times New Roman" panose="02020603050405020304" pitchFamily="18" charset="0"/>
              </a:rPr>
              <a:t>The only guide to distinguishing between them is context, but determining what the context requires—or at least what is consistent with the context—</a:t>
            </a:r>
            <a:r>
              <a:rPr lang="x-none" sz="2800" kern="1050" dirty="0">
                <a:solidFill>
                  <a:srgbClr val="92D050"/>
                </a:solidFill>
                <a:effectLst/>
                <a:uFill>
                  <a:solidFill>
                    <a:srgbClr val="000000"/>
                  </a:solidFill>
                </a:uFill>
                <a:latin typeface="+mj-lt"/>
                <a:ea typeface="Calibri" panose="020F0502020204030204" pitchFamily="34" charset="0"/>
                <a:cs typeface="Times New Roman" panose="02020603050405020304" pitchFamily="18" charset="0"/>
              </a:rPr>
              <a:t>can be a very subjective task</a:t>
            </a:r>
            <a:r>
              <a:rPr lang="x-none" sz="2800" kern="1050" dirty="0">
                <a:effectLst/>
                <a:uFill>
                  <a:solidFill>
                    <a:srgbClr val="000000"/>
                  </a:solidFill>
                </a:uFill>
                <a:latin typeface="+mj-lt"/>
                <a:ea typeface="Calibri" panose="020F0502020204030204" pitchFamily="34" charset="0"/>
                <a:cs typeface="Times New Roman" panose="02020603050405020304" pitchFamily="18" charset="0"/>
              </a:rPr>
              <a:t>. </a:t>
            </a:r>
            <a:endParaRPr lang="en-AU" sz="2800" kern="1050" dirty="0">
              <a:effectLst/>
              <a:uFill>
                <a:solidFill>
                  <a:srgbClr val="000000"/>
                </a:solidFill>
              </a:uFill>
              <a:latin typeface="+mj-lt"/>
              <a:ea typeface="Calibri" panose="020F0502020204030204" pitchFamily="34" charset="0"/>
              <a:cs typeface="Times New Roman" panose="02020603050405020304" pitchFamily="18" charset="0"/>
            </a:endParaRPr>
          </a:p>
          <a:p>
            <a:r>
              <a:rPr lang="en-AU" sz="2800" dirty="0">
                <a:effectLst/>
                <a:latin typeface="+mj-lt"/>
                <a:ea typeface="Calibri" panose="020F0502020204030204" pitchFamily="34" charset="0"/>
                <a:cs typeface="Cordia New" panose="020B0304020202020204" pitchFamily="34" charset="-34"/>
              </a:rPr>
              <a:t>Ibid, </a:t>
            </a:r>
            <a:r>
              <a:rPr lang="en-AU" sz="2800" dirty="0" err="1">
                <a:effectLst/>
                <a:latin typeface="+mj-lt"/>
                <a:ea typeface="Calibri" panose="020F0502020204030204" pitchFamily="34" charset="0"/>
                <a:cs typeface="Cordia New" panose="020B0304020202020204" pitchFamily="34" charset="-34"/>
              </a:rPr>
              <a:t>Greenspahn</a:t>
            </a:r>
            <a:r>
              <a:rPr lang="en-AU" sz="2800" dirty="0">
                <a:effectLst/>
                <a:latin typeface="+mj-lt"/>
                <a:ea typeface="Calibri" panose="020F0502020204030204" pitchFamily="34" charset="0"/>
                <a:cs typeface="Cordia New" panose="020B0304020202020204" pitchFamily="34" charset="-34"/>
              </a:rPr>
              <a:t> and Rensburg p. 399.</a:t>
            </a:r>
          </a:p>
          <a:p>
            <a:pPr algn="just"/>
            <a:r>
              <a:rPr lang="en-GB" altLang="en-US" sz="3200" dirty="0">
                <a:effectLst>
                  <a:outerShdw blurRad="38100" dist="38100" dir="2700000" algn="tl">
                    <a:srgbClr val="000000"/>
                  </a:outerShdw>
                </a:effectLst>
              </a:rPr>
              <a:t> </a:t>
            </a:r>
            <a:endParaRPr lang="en-AU" altLang="en-US" sz="3200" dirty="0">
              <a:effectLst>
                <a:outerShdw blurRad="38100" dist="38100" dir="2700000" algn="tl">
                  <a:srgbClr val="000000"/>
                </a:outerShdw>
              </a:effectLst>
            </a:endParaRPr>
          </a:p>
        </p:txBody>
      </p:sp>
    </p:spTree>
    <p:extLst>
      <p:ext uri="{BB962C8B-B14F-4D97-AF65-F5344CB8AC3E}">
        <p14:creationId xmlns:p14="http://schemas.microsoft.com/office/powerpoint/2010/main" val="1122049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A9C7C-3D69-D412-1354-86507F33855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1E85B80-DF66-2DF0-4A5D-852B79020403}"/>
              </a:ext>
            </a:extLst>
          </p:cNvPr>
          <p:cNvSpPr txBox="1"/>
          <p:nvPr/>
        </p:nvSpPr>
        <p:spPr>
          <a:xfrm>
            <a:off x="477586" y="1241202"/>
            <a:ext cx="10892118" cy="5201424"/>
          </a:xfrm>
          <a:prstGeom prst="rect">
            <a:avLst/>
          </a:prstGeom>
          <a:noFill/>
        </p:spPr>
        <p:txBody>
          <a:bodyPr wrap="square">
            <a:spAutoFit/>
          </a:bodyPr>
          <a:lstStyle/>
          <a:p>
            <a:pPr marR="0" algn="just" rtl="0"/>
            <a:r>
              <a:rPr lang="en-GB" sz="2000" b="0" i="0" u="none" strike="noStrike" baseline="0" dirty="0">
                <a:latin typeface="+mj-lt"/>
              </a:rPr>
              <a:t>Jesus said to him, "Have I been with you so long, and yet you have not known Me, Philip? </a:t>
            </a:r>
            <a:r>
              <a:rPr lang="en-GB" sz="2000" b="0" i="0" u="none" strike="noStrike" baseline="0" dirty="0">
                <a:solidFill>
                  <a:srgbClr val="92D050"/>
                </a:solidFill>
                <a:latin typeface="+mj-lt"/>
              </a:rPr>
              <a:t>He who has seen Me has seen the Father</a:t>
            </a:r>
            <a:r>
              <a:rPr lang="en-GB" sz="2000" b="0" i="0" u="none" strike="noStrike" baseline="0" dirty="0">
                <a:latin typeface="+mj-lt"/>
              </a:rPr>
              <a:t>; so how can you say, 'Show us the Father'? John 14:9</a:t>
            </a:r>
          </a:p>
          <a:p>
            <a:pPr marR="0" algn="just" rtl="0"/>
            <a:endParaRPr lang="en-GB" sz="2000" dirty="0">
              <a:latin typeface="+mj-lt"/>
            </a:endParaRPr>
          </a:p>
          <a:p>
            <a:pPr marR="0" algn="just" rtl="0"/>
            <a:r>
              <a:rPr lang="en-GB" sz="2000" b="0" i="0" u="none" strike="noStrike" baseline="0" dirty="0">
                <a:latin typeface="+mj-lt"/>
              </a:rPr>
              <a:t>Christ exalted the character of God, attributing to him the praise, and giving to him the credit, of </a:t>
            </a:r>
            <a:r>
              <a:rPr lang="en-GB" sz="2000" b="0" i="0" u="none" strike="noStrike" baseline="0" dirty="0">
                <a:solidFill>
                  <a:srgbClr val="92D050"/>
                </a:solidFill>
                <a:latin typeface="+mj-lt"/>
              </a:rPr>
              <a:t>the whole purpose of his own mission on earth,—to set men right through the revelation of God.</a:t>
            </a:r>
            <a:r>
              <a:rPr lang="en-GB" sz="2000" b="0" i="0" u="none" strike="noStrike" baseline="0" dirty="0">
                <a:latin typeface="+mj-lt"/>
              </a:rPr>
              <a:t> </a:t>
            </a:r>
            <a:r>
              <a:rPr lang="en-GB" sz="2000" b="0" i="0" u="none" strike="noStrike" baseline="0" dirty="0">
                <a:solidFill>
                  <a:srgbClr val="92D050"/>
                </a:solidFill>
                <a:latin typeface="+mj-lt"/>
              </a:rPr>
              <a:t>In Christ was arrayed before men the paternal grace and the matchless perfections of the Father. In his prayer just before his crucifixion, he declared, “I have manifested thy name.” “I have glorified thee on the earth; I have finished the work which thou </a:t>
            </a:r>
            <a:r>
              <a:rPr lang="en-GB" sz="2000" b="0" i="0" u="none" strike="noStrike" baseline="0" dirty="0" err="1">
                <a:solidFill>
                  <a:srgbClr val="92D050"/>
                </a:solidFill>
                <a:latin typeface="+mj-lt"/>
              </a:rPr>
              <a:t>gavest</a:t>
            </a:r>
            <a:r>
              <a:rPr lang="en-GB" sz="2000" b="0" i="0" u="none" strike="noStrike" baseline="0" dirty="0">
                <a:solidFill>
                  <a:srgbClr val="92D050"/>
                </a:solidFill>
                <a:latin typeface="+mj-lt"/>
              </a:rPr>
              <a:t> me to do.” </a:t>
            </a:r>
            <a:r>
              <a:rPr lang="en-GB" sz="2000" b="0" i="0" u="sng" strike="noStrike" baseline="0" dirty="0">
                <a:latin typeface="+mj-lt"/>
              </a:rPr>
              <a:t>When the object of his mission was attained,—the revelation of God to the world,—the Son of God announced that his work was accomplished, and that the character of the Father was made manifest to men. </a:t>
            </a:r>
            <a:r>
              <a:rPr lang="en-GB" sz="2000" b="0" i="0" u="none" strike="noStrike" baseline="0" dirty="0">
                <a:latin typeface="+mj-lt"/>
              </a:rPr>
              <a:t>{ST January 20, 1890, par. 9}</a:t>
            </a:r>
          </a:p>
          <a:p>
            <a:pPr marR="0" algn="just" rtl="0"/>
            <a:endParaRPr lang="en-GB" sz="2000" dirty="0">
              <a:latin typeface="+mj-lt"/>
            </a:endParaRPr>
          </a:p>
          <a:p>
            <a:pPr marR="0" algn="just" rtl="0"/>
            <a:r>
              <a:rPr lang="en-GB" sz="2000" b="0" i="0" u="none" strike="noStrike" baseline="0" dirty="0">
                <a:latin typeface="+mj-lt"/>
              </a:rPr>
              <a:t>Christ never killed anyone. {Christ Triumphant 248.4}</a:t>
            </a:r>
          </a:p>
          <a:p>
            <a:pPr marR="0" algn="just" rtl="0"/>
            <a:endParaRPr lang="en-GB" sz="2000" dirty="0">
              <a:latin typeface="+mj-lt"/>
            </a:endParaRPr>
          </a:p>
          <a:p>
            <a:pPr marR="0" algn="just" rtl="0"/>
            <a:endParaRPr lang="en-AU" sz="1200" b="0" i="0" u="none" strike="noStrike" baseline="0" dirty="0">
              <a:latin typeface="+mj-lt"/>
            </a:endParaRPr>
          </a:p>
        </p:txBody>
      </p:sp>
      <p:sp>
        <p:nvSpPr>
          <p:cNvPr id="4" name="Title 1">
            <a:extLst>
              <a:ext uri="{FF2B5EF4-FFF2-40B4-BE49-F238E27FC236}">
                <a16:creationId xmlns:a16="http://schemas.microsoft.com/office/drawing/2014/main" id="{28012A69-0629-BC5E-50EC-C82629EB073B}"/>
              </a:ext>
            </a:extLst>
          </p:cNvPr>
          <p:cNvSpPr>
            <a:spLocks noGrp="1"/>
          </p:cNvSpPr>
          <p:nvPr>
            <p:ph type="title"/>
          </p:nvPr>
        </p:nvSpPr>
        <p:spPr>
          <a:xfrm>
            <a:off x="1791435" y="267704"/>
            <a:ext cx="8712657" cy="782954"/>
          </a:xfrm>
        </p:spPr>
        <p:txBody>
          <a:bodyPr>
            <a:noAutofit/>
          </a:bodyPr>
          <a:lstStyle/>
          <a:p>
            <a:pPr algn="ctr"/>
            <a:r>
              <a:rPr lang="en-AU" sz="3200" dirty="0"/>
              <a:t>What Guide Should we use to decide?</a:t>
            </a:r>
          </a:p>
        </p:txBody>
      </p:sp>
    </p:spTree>
    <p:extLst>
      <p:ext uri="{BB962C8B-B14F-4D97-AF65-F5344CB8AC3E}">
        <p14:creationId xmlns:p14="http://schemas.microsoft.com/office/powerpoint/2010/main" val="379391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F2C65D-8538-7570-6B85-BB0BBD5DC6AE}"/>
              </a:ext>
            </a:extLst>
          </p:cNvPr>
          <p:cNvSpPr txBox="1"/>
          <p:nvPr/>
        </p:nvSpPr>
        <p:spPr>
          <a:xfrm>
            <a:off x="642257" y="1602232"/>
            <a:ext cx="11076329" cy="3416320"/>
          </a:xfrm>
          <a:prstGeom prst="rect">
            <a:avLst/>
          </a:prstGeom>
          <a:noFill/>
        </p:spPr>
        <p:txBody>
          <a:bodyPr wrap="square">
            <a:spAutoFit/>
          </a:bodyPr>
          <a:lstStyle/>
          <a:p>
            <a:pPr algn="just"/>
            <a:r>
              <a:rPr lang="en-GB" sz="2400" dirty="0"/>
              <a:t>Then a third angel followed them, saying with a loud voice, "</a:t>
            </a:r>
            <a:r>
              <a:rPr lang="en-GB" sz="2400" dirty="0">
                <a:solidFill>
                  <a:srgbClr val="92D050"/>
                </a:solidFill>
              </a:rPr>
              <a:t>If anyone worships the beast and his image, and receives his mark on his forehead or on his hand, he himself shall also drink of the wine of the wrath of God, which is poured out full strength into the cup of His indignation. He shall be tormented with fire and brimstone in the presence of the holy angels and in the presence of the Lamb.</a:t>
            </a:r>
            <a:r>
              <a:rPr lang="en-GB" sz="2400" dirty="0"/>
              <a:t> And the smoke of their torment ascends forever and ever; and they have no rest day or night, who worship the beast and his image, and whoever receives the mark of his name." Revelation 14:9-11</a:t>
            </a:r>
            <a:endParaRPr lang="en-AU" sz="2400" dirty="0"/>
          </a:p>
        </p:txBody>
      </p:sp>
      <p:sp>
        <p:nvSpPr>
          <p:cNvPr id="4" name="Title 1">
            <a:extLst>
              <a:ext uri="{FF2B5EF4-FFF2-40B4-BE49-F238E27FC236}">
                <a16:creationId xmlns:a16="http://schemas.microsoft.com/office/drawing/2014/main" id="{52E0CA5C-B6B2-79D1-4C77-79062E98E3F7}"/>
              </a:ext>
            </a:extLst>
          </p:cNvPr>
          <p:cNvSpPr>
            <a:spLocks noGrp="1"/>
          </p:cNvSpPr>
          <p:nvPr>
            <p:ph type="title"/>
          </p:nvPr>
        </p:nvSpPr>
        <p:spPr>
          <a:xfrm>
            <a:off x="1796143" y="398332"/>
            <a:ext cx="8712657" cy="782954"/>
          </a:xfrm>
        </p:spPr>
        <p:txBody>
          <a:bodyPr>
            <a:normAutofit/>
          </a:bodyPr>
          <a:lstStyle/>
          <a:p>
            <a:pPr algn="ctr"/>
            <a:r>
              <a:rPr lang="en-AU" sz="4000" dirty="0"/>
              <a:t>The Third Angel’s Message</a:t>
            </a:r>
          </a:p>
        </p:txBody>
      </p:sp>
    </p:spTree>
    <p:extLst>
      <p:ext uri="{BB962C8B-B14F-4D97-AF65-F5344CB8AC3E}">
        <p14:creationId xmlns:p14="http://schemas.microsoft.com/office/powerpoint/2010/main" val="3185264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3CC4-0BA4-A650-928B-F736C9FAE36E}"/>
              </a:ext>
            </a:extLst>
          </p:cNvPr>
          <p:cNvSpPr>
            <a:spLocks noGrp="1"/>
          </p:cNvSpPr>
          <p:nvPr>
            <p:ph type="title"/>
          </p:nvPr>
        </p:nvSpPr>
        <p:spPr>
          <a:xfrm>
            <a:off x="646111" y="452718"/>
            <a:ext cx="9404723" cy="829235"/>
          </a:xfrm>
        </p:spPr>
        <p:txBody>
          <a:bodyPr/>
          <a:lstStyle/>
          <a:p>
            <a:r>
              <a:rPr lang="en-AU" sz="3600" dirty="0"/>
              <a:t>How should we Read the Old Testament?</a:t>
            </a:r>
          </a:p>
        </p:txBody>
      </p:sp>
      <p:sp>
        <p:nvSpPr>
          <p:cNvPr id="3" name="Content Placeholder 2">
            <a:extLst>
              <a:ext uri="{FF2B5EF4-FFF2-40B4-BE49-F238E27FC236}">
                <a16:creationId xmlns:a16="http://schemas.microsoft.com/office/drawing/2014/main" id="{3E55C172-AB02-40DA-B2FA-8C89AABA6A15}"/>
              </a:ext>
            </a:extLst>
          </p:cNvPr>
          <p:cNvSpPr>
            <a:spLocks noGrp="1"/>
          </p:cNvSpPr>
          <p:nvPr>
            <p:ph idx="1"/>
          </p:nvPr>
        </p:nvSpPr>
        <p:spPr>
          <a:xfrm>
            <a:off x="806823" y="1506071"/>
            <a:ext cx="9790859" cy="4195481"/>
          </a:xfrm>
        </p:spPr>
        <p:txBody>
          <a:bodyPr>
            <a:normAutofit/>
          </a:bodyPr>
          <a:lstStyle/>
          <a:p>
            <a:pPr marL="0" indent="0" algn="just">
              <a:buNone/>
            </a:pPr>
            <a:r>
              <a:rPr lang="en-GB" dirty="0"/>
              <a:t>2 Cor 3:14  But their minds were blinded. </a:t>
            </a:r>
            <a:r>
              <a:rPr lang="en-GB" dirty="0">
                <a:solidFill>
                  <a:srgbClr val="92D050"/>
                </a:solidFill>
              </a:rPr>
              <a:t>For until this day the same veil remains </a:t>
            </a:r>
            <a:r>
              <a:rPr lang="en-GB" dirty="0" err="1">
                <a:solidFill>
                  <a:srgbClr val="92D050"/>
                </a:solidFill>
              </a:rPr>
              <a:t>unlifted</a:t>
            </a:r>
            <a:r>
              <a:rPr lang="en-GB" dirty="0">
                <a:solidFill>
                  <a:srgbClr val="92D050"/>
                </a:solidFill>
              </a:rPr>
              <a:t> in the reading of the Old Testament</a:t>
            </a:r>
            <a:r>
              <a:rPr lang="en-GB" dirty="0"/>
              <a:t>, because the veil is taken away in Christ.</a:t>
            </a:r>
          </a:p>
          <a:p>
            <a:pPr marL="0" indent="0" algn="just">
              <a:buNone/>
            </a:pPr>
            <a:r>
              <a:rPr lang="en-GB" dirty="0"/>
              <a:t>Brethren, </a:t>
            </a:r>
            <a:r>
              <a:rPr lang="en-GB" dirty="0">
                <a:solidFill>
                  <a:srgbClr val="92D050"/>
                </a:solidFill>
              </a:rPr>
              <a:t>I write no new commandment </a:t>
            </a:r>
            <a:r>
              <a:rPr lang="en-GB" dirty="0"/>
              <a:t>to you, but an old commandment which you have had from the beginning. The old commandment is the word which you heard from the beginning. </a:t>
            </a:r>
            <a:r>
              <a:rPr lang="en-GB" dirty="0">
                <a:solidFill>
                  <a:srgbClr val="92D050"/>
                </a:solidFill>
              </a:rPr>
              <a:t>Again, a new commandment I write to you, which thing is true in Him </a:t>
            </a:r>
            <a:r>
              <a:rPr lang="en-GB" dirty="0"/>
              <a:t>and in you, because the darkness is passing away, and the true light is already shining. 1 John 2:7-8 </a:t>
            </a:r>
          </a:p>
          <a:p>
            <a:pPr marL="0" indent="0" algn="just">
              <a:buNone/>
            </a:pPr>
            <a:r>
              <a:rPr lang="en-GB" dirty="0"/>
              <a:t>The life of Christ on earth is our yard stick for reading the actions of God in the Old Testament. God only acts in the Old Testament as Christ revealed during His time on earth. </a:t>
            </a:r>
            <a:endParaRPr lang="en-AU" dirty="0"/>
          </a:p>
        </p:txBody>
      </p:sp>
    </p:spTree>
    <p:extLst>
      <p:ext uri="{BB962C8B-B14F-4D97-AF65-F5344CB8AC3E}">
        <p14:creationId xmlns:p14="http://schemas.microsoft.com/office/powerpoint/2010/main" val="1547756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8BF6D-6E3F-9CDF-8D8D-22670576D78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3545F91D-EA09-7A32-931F-6B6FFA380D0F}"/>
              </a:ext>
            </a:extLst>
          </p:cNvPr>
          <p:cNvSpPr>
            <a:spLocks noGrp="1" noChangeArrowheads="1"/>
          </p:cNvSpPr>
          <p:nvPr>
            <p:ph type="ctrTitle"/>
          </p:nvPr>
        </p:nvSpPr>
        <p:spPr>
          <a:xfrm>
            <a:off x="1389615" y="498396"/>
            <a:ext cx="9066818" cy="633765"/>
          </a:xfrm>
        </p:spPr>
        <p:txBody>
          <a:bodyPr>
            <a:normAutofit/>
          </a:bodyPr>
          <a:lstStyle/>
          <a:p>
            <a:pPr defTabSz="1036638"/>
            <a:r>
              <a:rPr lang="en-US" altLang="en-US" sz="3200" dirty="0"/>
              <a:t>Apparent Contradiction Resolved</a:t>
            </a:r>
          </a:p>
        </p:txBody>
      </p:sp>
      <p:sp>
        <p:nvSpPr>
          <p:cNvPr id="11267" name="Text Box 3">
            <a:extLst>
              <a:ext uri="{FF2B5EF4-FFF2-40B4-BE49-F238E27FC236}">
                <a16:creationId xmlns:a16="http://schemas.microsoft.com/office/drawing/2014/main" id="{A96B92DD-28C3-8A17-03E1-D18CF610C6E7}"/>
              </a:ext>
            </a:extLst>
          </p:cNvPr>
          <p:cNvSpPr txBox="1">
            <a:spLocks noChangeArrowheads="1"/>
          </p:cNvSpPr>
          <p:nvPr/>
        </p:nvSpPr>
        <p:spPr bwMode="auto">
          <a:xfrm>
            <a:off x="909263" y="1359872"/>
            <a:ext cx="10205833"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800" dirty="0">
                <a:effectLst>
                  <a:outerShdw blurRad="38100" dist="38100" dir="2700000" algn="tl">
                    <a:srgbClr val="000000"/>
                  </a:outerShdw>
                </a:effectLst>
              </a:rPr>
              <a:t>Gen 6:7 I will begin the process to destroy man </a:t>
            </a:r>
          </a:p>
          <a:p>
            <a:pPr algn="just"/>
            <a:r>
              <a:rPr lang="en-GB" altLang="en-US" sz="2800" dirty="0">
                <a:effectLst>
                  <a:outerShdw blurRad="38100" dist="38100" dir="2700000" algn="tl">
                    <a:srgbClr val="000000"/>
                  </a:outerShdw>
                </a:effectLst>
              </a:rPr>
              <a:t>= What He will do</a:t>
            </a:r>
          </a:p>
          <a:p>
            <a:pPr algn="just"/>
            <a:endParaRPr lang="en-GB" altLang="en-US" sz="2800" dirty="0">
              <a:effectLst>
                <a:outerShdw blurRad="38100" dist="38100" dir="2700000" algn="tl">
                  <a:srgbClr val="000000"/>
                </a:outerShdw>
              </a:effectLst>
            </a:endParaRPr>
          </a:p>
          <a:p>
            <a:pPr algn="just"/>
            <a:r>
              <a:rPr lang="en-GB" altLang="en-US" sz="2800" dirty="0">
                <a:effectLst>
                  <a:outerShdw blurRad="38100" dist="38100" dir="2700000" algn="tl">
                    <a:srgbClr val="000000"/>
                  </a:outerShdw>
                </a:effectLst>
              </a:rPr>
              <a:t>Gen 6:13 and 17 &amp; Isa 54:9 I will permit a flood to destroy them</a:t>
            </a:r>
          </a:p>
          <a:p>
            <a:pPr algn="just"/>
            <a:endParaRPr lang="en-GB" altLang="en-US" sz="2800" dirty="0">
              <a:effectLst>
                <a:outerShdw blurRad="38100" dist="38100" dir="2700000" algn="tl">
                  <a:srgbClr val="000000"/>
                </a:outerShdw>
              </a:effectLst>
            </a:endParaRPr>
          </a:p>
          <a:p>
            <a:pPr algn="just"/>
            <a:r>
              <a:rPr lang="en-GB" altLang="en-US" sz="2800" dirty="0">
                <a:effectLst>
                  <a:outerShdw blurRad="38100" dist="38100" dir="2700000" algn="tl">
                    <a:srgbClr val="000000"/>
                  </a:outerShdw>
                </a:effectLst>
              </a:rPr>
              <a:t>= How He would do this. He would let what they sowed to destroy them.</a:t>
            </a:r>
          </a:p>
          <a:p>
            <a:pPr algn="just"/>
            <a:endParaRPr lang="en-GB" altLang="en-US" sz="2800" dirty="0">
              <a:effectLst>
                <a:outerShdw blurRad="38100" dist="38100" dir="2700000" algn="tl">
                  <a:srgbClr val="000000"/>
                </a:outerShdw>
              </a:effectLst>
            </a:endParaRPr>
          </a:p>
          <a:p>
            <a:pPr algn="just"/>
            <a:r>
              <a:rPr lang="en-GB" altLang="en-US" sz="2800" dirty="0">
                <a:effectLst>
                  <a:outerShdw blurRad="38100" dist="38100" dir="2700000" algn="tl">
                    <a:srgbClr val="000000"/>
                  </a:outerShdw>
                </a:effectLst>
              </a:rPr>
              <a:t>Gal 6:7  Be not deceived; God is not mocked: for whatsoever a man soweth, that shall he also reap. </a:t>
            </a:r>
          </a:p>
        </p:txBody>
      </p:sp>
    </p:spTree>
    <p:extLst>
      <p:ext uri="{BB962C8B-B14F-4D97-AF65-F5344CB8AC3E}">
        <p14:creationId xmlns:p14="http://schemas.microsoft.com/office/powerpoint/2010/main" val="4134339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4EC91-CCC6-5AF7-59A9-4969FDC5606E}"/>
              </a:ext>
            </a:extLst>
          </p:cNvPr>
          <p:cNvSpPr>
            <a:spLocks noGrp="1"/>
          </p:cNvSpPr>
          <p:nvPr>
            <p:ph type="title"/>
          </p:nvPr>
        </p:nvSpPr>
        <p:spPr>
          <a:xfrm>
            <a:off x="2438400" y="452718"/>
            <a:ext cx="7162800" cy="1400530"/>
          </a:xfrm>
        </p:spPr>
        <p:txBody>
          <a:bodyPr/>
          <a:lstStyle/>
          <a:p>
            <a:pPr algn="ctr"/>
            <a:r>
              <a:rPr lang="en-AU" dirty="0"/>
              <a:t>Sodom and Gomorrah</a:t>
            </a:r>
          </a:p>
        </p:txBody>
      </p:sp>
      <p:pic>
        <p:nvPicPr>
          <p:cNvPr id="8" name="Picture 7">
            <a:extLst>
              <a:ext uri="{FF2B5EF4-FFF2-40B4-BE49-F238E27FC236}">
                <a16:creationId xmlns:a16="http://schemas.microsoft.com/office/drawing/2014/main" id="{4C5A3CFB-A3F0-D88B-8AC5-A7961E973CF4}"/>
              </a:ext>
            </a:extLst>
          </p:cNvPr>
          <p:cNvPicPr>
            <a:picLocks noChangeAspect="1"/>
          </p:cNvPicPr>
          <p:nvPr/>
        </p:nvPicPr>
        <p:blipFill>
          <a:blip r:embed="rId2"/>
          <a:stretch>
            <a:fillRect/>
          </a:stretch>
        </p:blipFill>
        <p:spPr>
          <a:xfrm>
            <a:off x="1281417" y="1584848"/>
            <a:ext cx="9278645" cy="1600423"/>
          </a:xfrm>
          <a:prstGeom prst="rect">
            <a:avLst/>
          </a:prstGeom>
        </p:spPr>
      </p:pic>
      <p:sp>
        <p:nvSpPr>
          <p:cNvPr id="9" name="TextBox 8">
            <a:extLst>
              <a:ext uri="{FF2B5EF4-FFF2-40B4-BE49-F238E27FC236}">
                <a16:creationId xmlns:a16="http://schemas.microsoft.com/office/drawing/2014/main" id="{62A0215A-DE6F-C4C9-0996-6927984D9616}"/>
              </a:ext>
            </a:extLst>
          </p:cNvPr>
          <p:cNvSpPr txBox="1"/>
          <p:nvPr/>
        </p:nvSpPr>
        <p:spPr>
          <a:xfrm>
            <a:off x="883920" y="3672730"/>
            <a:ext cx="10697159" cy="461665"/>
          </a:xfrm>
          <a:prstGeom prst="rect">
            <a:avLst/>
          </a:prstGeom>
          <a:noFill/>
        </p:spPr>
        <p:txBody>
          <a:bodyPr wrap="none" rtlCol="0">
            <a:spAutoFit/>
          </a:bodyPr>
          <a:lstStyle/>
          <a:p>
            <a:r>
              <a:rPr lang="en-AU" sz="2400" dirty="0"/>
              <a:t>Did the Lord sent fire directly or did he permit fire to fall on these cities?</a:t>
            </a:r>
          </a:p>
        </p:txBody>
      </p:sp>
    </p:spTree>
    <p:extLst>
      <p:ext uri="{BB962C8B-B14F-4D97-AF65-F5344CB8AC3E}">
        <p14:creationId xmlns:p14="http://schemas.microsoft.com/office/powerpoint/2010/main" val="2700013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E7672-B3D9-2A55-CB3F-AF514C10E3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E490F3-AE88-4857-D5CC-19EFA3AF1135}"/>
              </a:ext>
            </a:extLst>
          </p:cNvPr>
          <p:cNvSpPr>
            <a:spLocks noGrp="1"/>
          </p:cNvSpPr>
          <p:nvPr>
            <p:ph type="title"/>
          </p:nvPr>
        </p:nvSpPr>
        <p:spPr>
          <a:xfrm>
            <a:off x="2385060" y="262218"/>
            <a:ext cx="7162800" cy="804582"/>
          </a:xfrm>
        </p:spPr>
        <p:txBody>
          <a:bodyPr/>
          <a:lstStyle/>
          <a:p>
            <a:pPr algn="ctr"/>
            <a:r>
              <a:rPr lang="en-AU" dirty="0"/>
              <a:t>Consider Further…</a:t>
            </a:r>
          </a:p>
        </p:txBody>
      </p:sp>
      <p:sp>
        <p:nvSpPr>
          <p:cNvPr id="9" name="TextBox 8">
            <a:extLst>
              <a:ext uri="{FF2B5EF4-FFF2-40B4-BE49-F238E27FC236}">
                <a16:creationId xmlns:a16="http://schemas.microsoft.com/office/drawing/2014/main" id="{D95A019E-5AA4-98ED-B6F1-30B09989A64D}"/>
              </a:ext>
            </a:extLst>
          </p:cNvPr>
          <p:cNvSpPr txBox="1"/>
          <p:nvPr/>
        </p:nvSpPr>
        <p:spPr>
          <a:xfrm>
            <a:off x="1406288" y="1157595"/>
            <a:ext cx="9196544" cy="5078313"/>
          </a:xfrm>
          <a:prstGeom prst="rect">
            <a:avLst/>
          </a:prstGeom>
          <a:noFill/>
        </p:spPr>
        <p:txBody>
          <a:bodyPr wrap="square" rtlCol="0">
            <a:spAutoFit/>
          </a:bodyPr>
          <a:lstStyle/>
          <a:p>
            <a:pPr marR="0" algn="just" rtl="0"/>
            <a:r>
              <a:rPr lang="en-GB" b="0" i="0" u="none" strike="noStrike" baseline="0" dirty="0">
                <a:latin typeface="+mj-lt"/>
              </a:rPr>
              <a:t>And when His disciples James and John saw this, they said, </a:t>
            </a:r>
            <a:r>
              <a:rPr lang="en-GB" b="0" i="0" u="none" strike="noStrike" baseline="0" dirty="0">
                <a:solidFill>
                  <a:srgbClr val="92D050"/>
                </a:solidFill>
                <a:latin typeface="+mj-lt"/>
              </a:rPr>
              <a:t>"Lord, do You want us to command fire to come down from heaven and consume them, just as Elijah did?" </a:t>
            </a:r>
            <a:r>
              <a:rPr lang="en-GB" b="0" i="0" u="none" strike="noStrike" baseline="0" dirty="0">
                <a:latin typeface="+mj-lt"/>
              </a:rPr>
              <a:t>But He turned and rebuked them, and said, </a:t>
            </a:r>
            <a:r>
              <a:rPr lang="en-GB" b="0" i="0" u="none" strike="noStrike" baseline="0" dirty="0">
                <a:solidFill>
                  <a:srgbClr val="92D050"/>
                </a:solidFill>
                <a:latin typeface="+mj-lt"/>
              </a:rPr>
              <a:t>"You do not know what manner of spirit you are of. For the Son of Man did not come to destroy men's lives but to save them." </a:t>
            </a:r>
            <a:r>
              <a:rPr lang="en-GB" b="0" i="0" u="none" strike="noStrike" baseline="0" dirty="0">
                <a:latin typeface="+mj-lt"/>
              </a:rPr>
              <a:t>And they went to another village. </a:t>
            </a:r>
            <a:r>
              <a:rPr lang="en-AU" b="0" i="0" u="none" strike="noStrike" baseline="0" dirty="0">
                <a:latin typeface="+mj-lt"/>
              </a:rPr>
              <a:t>Luke 9:54-56</a:t>
            </a:r>
          </a:p>
          <a:p>
            <a:pPr marR="0" algn="just" rtl="0"/>
            <a:endParaRPr lang="en-AU" dirty="0">
              <a:latin typeface="+mj-lt"/>
            </a:endParaRPr>
          </a:p>
          <a:p>
            <a:pPr marR="0" algn="just" rtl="0"/>
            <a:r>
              <a:rPr lang="en-GB" b="0" i="0" u="none" strike="noStrike" baseline="0" dirty="0">
                <a:latin typeface="+mj-lt"/>
              </a:rPr>
              <a:t>Like the Saviour’s disciples, </a:t>
            </a:r>
            <a:r>
              <a:rPr lang="en-GB" b="0" i="0" u="none" strike="noStrike" baseline="0" dirty="0">
                <a:solidFill>
                  <a:srgbClr val="92D050"/>
                </a:solidFill>
                <a:latin typeface="+mj-lt"/>
              </a:rPr>
              <a:t>John the Baptist did not understand the nature of Christ’s kingdom.</a:t>
            </a:r>
            <a:r>
              <a:rPr lang="en-GB" b="0" i="0" u="none" strike="noStrike" baseline="0" dirty="0">
                <a:latin typeface="+mj-lt"/>
              </a:rPr>
              <a:t> He expected Jesus to take the throne of David; and as time passed, and the Saviour made no claim to kingly authority, John became perplexed and troubled. He had declared to the people that in order for the way to be prepared before the Lord, the prophecy of Isaiah must be fulfilled; the mountains and hills must be brought low, the crooked made straight, and the rough places plain. </a:t>
            </a:r>
            <a:r>
              <a:rPr lang="en-GB" b="0" i="0" u="none" strike="noStrike" baseline="0" dirty="0">
                <a:solidFill>
                  <a:srgbClr val="92D050"/>
                </a:solidFill>
                <a:latin typeface="+mj-lt"/>
              </a:rPr>
              <a:t>He had looked for the high places of human pride and power to be cast down. He had pointed to the Messiah as the One whose fan was in His hand, and who would thoroughly purge His floor, who would gather the wheat into His garner, and burn up the chaff with unquenchable fire. </a:t>
            </a:r>
            <a:r>
              <a:rPr lang="en-GB" b="0" i="0" u="sng" strike="noStrike" baseline="0" dirty="0">
                <a:latin typeface="+mj-lt"/>
              </a:rPr>
              <a:t>Like the prophet Elijah, in whose spirit and power he had come to Israel, he looked for the Lord to reveal Himself as a God that </a:t>
            </a:r>
            <a:r>
              <a:rPr lang="en-GB" b="0" i="0" u="sng" strike="noStrike" baseline="0" dirty="0" err="1">
                <a:latin typeface="+mj-lt"/>
              </a:rPr>
              <a:t>answereth</a:t>
            </a:r>
            <a:r>
              <a:rPr lang="en-GB" b="0" i="0" u="sng" strike="noStrike" baseline="0" dirty="0">
                <a:latin typeface="+mj-lt"/>
              </a:rPr>
              <a:t> by fire</a:t>
            </a:r>
            <a:r>
              <a:rPr lang="en-GB" b="0" i="0" u="none" strike="noStrike" baseline="0" dirty="0">
                <a:latin typeface="+mj-lt"/>
              </a:rPr>
              <a:t>. { DA 215.2} </a:t>
            </a:r>
            <a:endParaRPr lang="en-AU" b="0" i="0" u="none" strike="noStrike" baseline="0" dirty="0">
              <a:latin typeface="+mj-lt"/>
            </a:endParaRPr>
          </a:p>
        </p:txBody>
      </p:sp>
    </p:spTree>
    <p:extLst>
      <p:ext uri="{BB962C8B-B14F-4D97-AF65-F5344CB8AC3E}">
        <p14:creationId xmlns:p14="http://schemas.microsoft.com/office/powerpoint/2010/main" val="3629791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690CA-FC65-60D6-4984-0F40860C08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55B746-2E0B-0727-7F8D-BA548CDB9720}"/>
              </a:ext>
            </a:extLst>
          </p:cNvPr>
          <p:cNvSpPr>
            <a:spLocks noGrp="1"/>
          </p:cNvSpPr>
          <p:nvPr>
            <p:ph type="title"/>
          </p:nvPr>
        </p:nvSpPr>
        <p:spPr>
          <a:xfrm>
            <a:off x="646111" y="452718"/>
            <a:ext cx="9366569" cy="667422"/>
          </a:xfrm>
        </p:spPr>
        <p:txBody>
          <a:bodyPr/>
          <a:lstStyle/>
          <a:p>
            <a:r>
              <a:rPr lang="en-AU" sz="3600" dirty="0"/>
              <a:t>John the Baptist discovers the truth…</a:t>
            </a:r>
          </a:p>
        </p:txBody>
      </p:sp>
      <p:sp>
        <p:nvSpPr>
          <p:cNvPr id="4" name="TextBox 3">
            <a:extLst>
              <a:ext uri="{FF2B5EF4-FFF2-40B4-BE49-F238E27FC236}">
                <a16:creationId xmlns:a16="http://schemas.microsoft.com/office/drawing/2014/main" id="{B4BD1FFE-AAC4-04CD-6737-25F56D45AF88}"/>
              </a:ext>
            </a:extLst>
          </p:cNvPr>
          <p:cNvSpPr txBox="1"/>
          <p:nvPr/>
        </p:nvSpPr>
        <p:spPr>
          <a:xfrm>
            <a:off x="876300" y="1333500"/>
            <a:ext cx="9585960" cy="5016758"/>
          </a:xfrm>
          <a:prstGeom prst="rect">
            <a:avLst/>
          </a:prstGeom>
          <a:noFill/>
        </p:spPr>
        <p:txBody>
          <a:bodyPr wrap="square" rtlCol="0">
            <a:spAutoFit/>
          </a:bodyPr>
          <a:lstStyle/>
          <a:p>
            <a:pPr algn="just"/>
            <a:r>
              <a:rPr lang="en-GB" sz="2000" dirty="0"/>
              <a:t>The disciples bore the message, and it was enough. John recalled the prophecy concerning the Messiah, “The Lord hath anointed Me to preach good tidings unto the meek; He hath sent Me to bind up the </a:t>
            </a:r>
            <a:r>
              <a:rPr lang="en-GB" sz="2000" dirty="0" err="1"/>
              <a:t>brokenhearted</a:t>
            </a:r>
            <a:r>
              <a:rPr lang="en-GB" sz="2000" dirty="0"/>
              <a:t>, to proclaim liberty to the captives, and the opening of the prison to them that are bound; to proclaim the acceptable year of the Lord.” Isaiah 61:1, 2. </a:t>
            </a:r>
            <a:r>
              <a:rPr lang="en-GB" sz="2000" dirty="0">
                <a:solidFill>
                  <a:srgbClr val="92D050"/>
                </a:solidFill>
              </a:rPr>
              <a:t>The works of Christ not only declared Him to be the Messiah, but showed in what manner His kingdom was to be established</a:t>
            </a:r>
            <a:r>
              <a:rPr lang="en-GB" sz="2000" dirty="0"/>
              <a:t>. </a:t>
            </a:r>
            <a:r>
              <a:rPr lang="en-GB" sz="2000" dirty="0">
                <a:solidFill>
                  <a:srgbClr val="92D050"/>
                </a:solidFill>
              </a:rPr>
              <a:t>To John was opened the same truth that had come to Elijah</a:t>
            </a:r>
            <a:r>
              <a:rPr lang="en-GB" sz="2000" dirty="0"/>
              <a:t> in the desert, when “a great and strong wind rent the mountains, and brake in pieces the rocks before the Lord; but the Lord was not in the wind: and after the wind an earthquake; </a:t>
            </a:r>
            <a:r>
              <a:rPr lang="en-GB" sz="2000" dirty="0">
                <a:solidFill>
                  <a:srgbClr val="92D050"/>
                </a:solidFill>
              </a:rPr>
              <a:t>but the Lord was not in the earthquake: and after the earthquake a fire; but the Lord was not in the fire:”</a:t>
            </a:r>
            <a:r>
              <a:rPr lang="en-GB" sz="2000" dirty="0"/>
              <a:t> and after the fire, God spoke to the prophet by “a still small voice.” 1 Kings 19:11, 12. </a:t>
            </a:r>
            <a:r>
              <a:rPr lang="en-GB" sz="2000" dirty="0">
                <a:solidFill>
                  <a:srgbClr val="92D050"/>
                </a:solidFill>
              </a:rPr>
              <a:t>So Jesus was to do His work, not with the clash of arms and the overturning of thrones and kingdoms, but through speaking to the hearts of men by a life of mercy and self-sacrifice. </a:t>
            </a:r>
            <a:r>
              <a:rPr lang="en-GB" sz="2000" dirty="0"/>
              <a:t>{ DA 217.2} </a:t>
            </a:r>
            <a:endParaRPr lang="en-AU" sz="2000" dirty="0"/>
          </a:p>
        </p:txBody>
      </p:sp>
    </p:spTree>
    <p:extLst>
      <p:ext uri="{BB962C8B-B14F-4D97-AF65-F5344CB8AC3E}">
        <p14:creationId xmlns:p14="http://schemas.microsoft.com/office/powerpoint/2010/main" val="3852599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1FDAF-6CD6-1877-6506-1BD89C877656}"/>
              </a:ext>
            </a:extLst>
          </p:cNvPr>
          <p:cNvSpPr>
            <a:spLocks noGrp="1"/>
          </p:cNvSpPr>
          <p:nvPr>
            <p:ph type="title"/>
          </p:nvPr>
        </p:nvSpPr>
        <p:spPr>
          <a:xfrm>
            <a:off x="646111" y="452718"/>
            <a:ext cx="10319069" cy="1400530"/>
          </a:xfrm>
        </p:spPr>
        <p:txBody>
          <a:bodyPr/>
          <a:lstStyle/>
          <a:p>
            <a:r>
              <a:rPr lang="en-AU" sz="3600" dirty="0"/>
              <a:t>Force is the last resort of every false Religion</a:t>
            </a:r>
          </a:p>
        </p:txBody>
      </p:sp>
      <p:sp>
        <p:nvSpPr>
          <p:cNvPr id="3" name="Content Placeholder 2">
            <a:extLst>
              <a:ext uri="{FF2B5EF4-FFF2-40B4-BE49-F238E27FC236}">
                <a16:creationId xmlns:a16="http://schemas.microsoft.com/office/drawing/2014/main" id="{02424F1A-0F85-07A1-15CC-8B4EA362D4D5}"/>
              </a:ext>
            </a:extLst>
          </p:cNvPr>
          <p:cNvSpPr>
            <a:spLocks noGrp="1"/>
          </p:cNvSpPr>
          <p:nvPr>
            <p:ph idx="1"/>
          </p:nvPr>
        </p:nvSpPr>
        <p:spPr>
          <a:xfrm>
            <a:off x="707072" y="1397598"/>
            <a:ext cx="10669588" cy="4827942"/>
          </a:xfrm>
        </p:spPr>
        <p:txBody>
          <a:bodyPr>
            <a:normAutofit/>
          </a:bodyPr>
          <a:lstStyle/>
          <a:p>
            <a:pPr marL="0" indent="0" algn="just">
              <a:buNone/>
            </a:pPr>
            <a:r>
              <a:rPr lang="en-GB" dirty="0"/>
              <a:t>Trial and persecution will come to all who, in obedience to the Word of God, refuse to worship this false sabbath. </a:t>
            </a:r>
            <a:r>
              <a:rPr lang="en-GB" dirty="0">
                <a:solidFill>
                  <a:srgbClr val="92D050"/>
                </a:solidFill>
              </a:rPr>
              <a:t>Force is the last resort of every false religion. </a:t>
            </a:r>
            <a:r>
              <a:rPr lang="en-GB" dirty="0"/>
              <a:t>At first it tries attraction, as the king of Babylon tried the power of music and outward show. If these attractions, invented by men inspired by Satan, failed to make men worship the image, the hungry flames of the furnace were ready to consume them. So it will be now. The Papacy has exercised her power to compel men to obey her, and she will continue to do so. We need the same spirit that was manifested by God’s servants in the conflict with paganism. Giving an account of the treatment of the Christians by the emperor of Rome, Tertullian says, “We are thrown to the wild beasts to make us recant; we are burned in the flames; we are condemned to prisons and to mines; we are banished to islands,—such as Patmos,—and all have failed.” So it was in the case of the three Hebrew worthies; their eye was single to the glory of God; their souls were steadfast; the power of the truth held them firmly to their allegiance to God. It is in the power of God alone that we shall be enabled to be loyal to him. { ST May 6, 1897, par. 16 }</a:t>
            </a:r>
            <a:endParaRPr lang="en-AU" dirty="0"/>
          </a:p>
        </p:txBody>
      </p:sp>
    </p:spTree>
    <p:extLst>
      <p:ext uri="{BB962C8B-B14F-4D97-AF65-F5344CB8AC3E}">
        <p14:creationId xmlns:p14="http://schemas.microsoft.com/office/powerpoint/2010/main" val="1037902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3A24-D818-C980-B001-FA57F6F07F1E}"/>
              </a:ext>
            </a:extLst>
          </p:cNvPr>
          <p:cNvSpPr>
            <a:spLocks noGrp="1"/>
          </p:cNvSpPr>
          <p:nvPr>
            <p:ph type="title"/>
          </p:nvPr>
        </p:nvSpPr>
        <p:spPr/>
        <p:txBody>
          <a:bodyPr/>
          <a:lstStyle/>
          <a:p>
            <a:r>
              <a:rPr lang="en-AU" dirty="0"/>
              <a:t>No Fear in Love…</a:t>
            </a:r>
          </a:p>
        </p:txBody>
      </p:sp>
      <p:sp>
        <p:nvSpPr>
          <p:cNvPr id="3" name="Content Placeholder 2">
            <a:extLst>
              <a:ext uri="{FF2B5EF4-FFF2-40B4-BE49-F238E27FC236}">
                <a16:creationId xmlns:a16="http://schemas.microsoft.com/office/drawing/2014/main" id="{37F30887-C914-8322-FE80-38804A4AF55A}"/>
              </a:ext>
            </a:extLst>
          </p:cNvPr>
          <p:cNvSpPr>
            <a:spLocks noGrp="1"/>
          </p:cNvSpPr>
          <p:nvPr>
            <p:ph idx="1"/>
          </p:nvPr>
        </p:nvSpPr>
        <p:spPr>
          <a:xfrm>
            <a:off x="1104293" y="1588098"/>
            <a:ext cx="8946541" cy="4195481"/>
          </a:xfrm>
        </p:spPr>
        <p:txBody>
          <a:bodyPr/>
          <a:lstStyle/>
          <a:p>
            <a:pPr marL="0" indent="0" algn="just">
              <a:buNone/>
            </a:pPr>
            <a:r>
              <a:rPr lang="en-GB" dirty="0"/>
              <a:t>1 John 4:18  There is no fear in love; but perfect love casts out fear, because fear involves torment. [Penal infliction or punishment] But he who fears has not been made perfect in love. </a:t>
            </a:r>
          </a:p>
          <a:p>
            <a:pPr marL="0" indent="0" algn="just">
              <a:buNone/>
            </a:pPr>
            <a:r>
              <a:rPr lang="en-GB" dirty="0"/>
              <a:t>Where ever there is the threat of penal infliction or punishment there is fear and where there is fear there is no true love.</a:t>
            </a:r>
          </a:p>
          <a:p>
            <a:pPr marL="0" indent="0" algn="just">
              <a:buNone/>
            </a:pPr>
            <a:r>
              <a:rPr lang="en-GB" dirty="0"/>
              <a:t>Force the Last Resort of EVERY FALSE Religion. </a:t>
            </a:r>
          </a:p>
          <a:p>
            <a:pPr marL="0" indent="0" algn="just">
              <a:buNone/>
            </a:pPr>
            <a:r>
              <a:rPr lang="en-GB" dirty="0"/>
              <a:t>Do we worship a God who uses threats of death for not complying?</a:t>
            </a:r>
          </a:p>
          <a:p>
            <a:pPr marL="0" indent="0" algn="just">
              <a:buNone/>
            </a:pPr>
            <a:endParaRPr lang="en-GB" dirty="0"/>
          </a:p>
          <a:p>
            <a:pPr marL="0" indent="0" algn="just">
              <a:buNone/>
            </a:pPr>
            <a:endParaRPr lang="en-GB" dirty="0"/>
          </a:p>
        </p:txBody>
      </p:sp>
    </p:spTree>
    <p:extLst>
      <p:ext uri="{BB962C8B-B14F-4D97-AF65-F5344CB8AC3E}">
        <p14:creationId xmlns:p14="http://schemas.microsoft.com/office/powerpoint/2010/main" val="424824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089DB-BCE5-7508-5770-5C5C1D91126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4D38547-B969-81CB-AE55-DC1FCF907EF3}"/>
              </a:ext>
            </a:extLst>
          </p:cNvPr>
          <p:cNvSpPr txBox="1"/>
          <p:nvPr/>
        </p:nvSpPr>
        <p:spPr>
          <a:xfrm>
            <a:off x="556260" y="1253524"/>
            <a:ext cx="5295900" cy="5078313"/>
          </a:xfrm>
          <a:prstGeom prst="rect">
            <a:avLst/>
          </a:prstGeom>
          <a:noFill/>
        </p:spPr>
        <p:txBody>
          <a:bodyPr wrap="square">
            <a:spAutoFit/>
          </a:bodyPr>
          <a:lstStyle/>
          <a:p>
            <a:pPr algn="just"/>
            <a:r>
              <a:rPr lang="en-GB" dirty="0"/>
              <a:t>Worship the Beast or you will be executed</a:t>
            </a:r>
          </a:p>
          <a:p>
            <a:pPr algn="just"/>
            <a:endParaRPr lang="en-GB" dirty="0"/>
          </a:p>
          <a:p>
            <a:pPr algn="just"/>
            <a:r>
              <a:rPr lang="en-GB" dirty="0"/>
              <a:t>And he deceives those who dwell on the earth--by those signs which he was granted to do in the sight of the beast, telling those who dwell on the earth to make an image to the beast who was wounded by the sword and lived. </a:t>
            </a:r>
            <a:r>
              <a:rPr lang="en-GB" dirty="0">
                <a:solidFill>
                  <a:srgbClr val="92D050"/>
                </a:solidFill>
              </a:rPr>
              <a:t>He was granted power to give breath to the image of the beast, that the image of the beast should both speak and cause as many as would not worship the image of the beast to be killed. </a:t>
            </a:r>
            <a:r>
              <a:rPr lang="en-GB" dirty="0"/>
              <a:t>He causes all, both small and great, rich and poor, free and slave, to receive a mark on their right hand or on their foreheads, and that no one may buy or sell except one who has the mark or the name of the beast, or the number of his name. Revelation 13:14-17</a:t>
            </a:r>
            <a:endParaRPr lang="en-AU" dirty="0"/>
          </a:p>
        </p:txBody>
      </p:sp>
      <p:sp>
        <p:nvSpPr>
          <p:cNvPr id="4" name="Title 1">
            <a:extLst>
              <a:ext uri="{FF2B5EF4-FFF2-40B4-BE49-F238E27FC236}">
                <a16:creationId xmlns:a16="http://schemas.microsoft.com/office/drawing/2014/main" id="{D45CC5A6-A772-6767-EAE3-AA1AC4923147}"/>
              </a:ext>
            </a:extLst>
          </p:cNvPr>
          <p:cNvSpPr>
            <a:spLocks noGrp="1"/>
          </p:cNvSpPr>
          <p:nvPr>
            <p:ph type="title"/>
          </p:nvPr>
        </p:nvSpPr>
        <p:spPr>
          <a:xfrm>
            <a:off x="1796143" y="238312"/>
            <a:ext cx="8712657" cy="782954"/>
          </a:xfrm>
        </p:spPr>
        <p:txBody>
          <a:bodyPr>
            <a:normAutofit/>
          </a:bodyPr>
          <a:lstStyle/>
          <a:p>
            <a:pPr algn="ctr"/>
            <a:r>
              <a:rPr lang="en-AU" sz="4000" dirty="0"/>
              <a:t>The Third Angel’s Message</a:t>
            </a:r>
          </a:p>
        </p:txBody>
      </p:sp>
      <p:sp>
        <p:nvSpPr>
          <p:cNvPr id="2" name="TextBox 1">
            <a:extLst>
              <a:ext uri="{FF2B5EF4-FFF2-40B4-BE49-F238E27FC236}">
                <a16:creationId xmlns:a16="http://schemas.microsoft.com/office/drawing/2014/main" id="{0D22A67C-D769-E0EA-0AA7-AAAC2459CA34}"/>
              </a:ext>
            </a:extLst>
          </p:cNvPr>
          <p:cNvSpPr txBox="1"/>
          <p:nvPr/>
        </p:nvSpPr>
        <p:spPr>
          <a:xfrm>
            <a:off x="6416040" y="1268913"/>
            <a:ext cx="5295900" cy="5062924"/>
          </a:xfrm>
          <a:prstGeom prst="rect">
            <a:avLst/>
          </a:prstGeom>
          <a:noFill/>
        </p:spPr>
        <p:txBody>
          <a:bodyPr wrap="square">
            <a:spAutoFit/>
          </a:bodyPr>
          <a:lstStyle/>
          <a:p>
            <a:pPr algn="just"/>
            <a:r>
              <a:rPr lang="en-GB" sz="1900" dirty="0"/>
              <a:t>Worship God or you will be executed?</a:t>
            </a:r>
          </a:p>
          <a:p>
            <a:pPr algn="just"/>
            <a:endParaRPr lang="en-GB" sz="1900" dirty="0"/>
          </a:p>
          <a:p>
            <a:pPr algn="just"/>
            <a:r>
              <a:rPr lang="en-GB" sz="1900" dirty="0"/>
              <a:t>Then a third angel followed them, saying with a loud voice, "</a:t>
            </a:r>
            <a:r>
              <a:rPr lang="en-GB" sz="1900" dirty="0">
                <a:solidFill>
                  <a:srgbClr val="92D050"/>
                </a:solidFill>
              </a:rPr>
              <a:t>If anyone worships the beast and his image, and receives his mark on his forehead or on his hand, he himself shall also drink of the wine of the wrath of God, which is poured out full strength into the cup of His indignation. He shall be tormented with fire and brimstone in the presence of the holy angels and in the presence of the Lamb.</a:t>
            </a:r>
            <a:r>
              <a:rPr lang="en-GB" sz="1900" dirty="0"/>
              <a:t> And the smoke of their torment ascends forever and ever; and they have no rest day or night, who worship the beast and his image, and whoever receives the mark of his name." Revelation 14:9-11</a:t>
            </a:r>
            <a:endParaRPr lang="en-AU" sz="1900" dirty="0"/>
          </a:p>
        </p:txBody>
      </p:sp>
    </p:spTree>
    <p:extLst>
      <p:ext uri="{BB962C8B-B14F-4D97-AF65-F5344CB8AC3E}">
        <p14:creationId xmlns:p14="http://schemas.microsoft.com/office/powerpoint/2010/main" val="1417051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6FA5E-6C76-C3E0-D50D-5ECF0DC010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A39D5F-79DD-AC80-0744-A35C93D87DF6}"/>
              </a:ext>
            </a:extLst>
          </p:cNvPr>
          <p:cNvSpPr>
            <a:spLocks noGrp="1"/>
          </p:cNvSpPr>
          <p:nvPr>
            <p:ph type="title"/>
          </p:nvPr>
        </p:nvSpPr>
        <p:spPr>
          <a:xfrm>
            <a:off x="646111" y="452718"/>
            <a:ext cx="10319069" cy="789342"/>
          </a:xfrm>
        </p:spPr>
        <p:txBody>
          <a:bodyPr/>
          <a:lstStyle/>
          <a:p>
            <a:r>
              <a:rPr lang="en-AU" sz="3600" dirty="0"/>
              <a:t>What is the Seal of God?</a:t>
            </a:r>
          </a:p>
        </p:txBody>
      </p:sp>
      <p:sp>
        <p:nvSpPr>
          <p:cNvPr id="3" name="Content Placeholder 2">
            <a:extLst>
              <a:ext uri="{FF2B5EF4-FFF2-40B4-BE49-F238E27FC236}">
                <a16:creationId xmlns:a16="http://schemas.microsoft.com/office/drawing/2014/main" id="{0A07CE67-528B-9BCC-B665-85F51F2F608F}"/>
              </a:ext>
            </a:extLst>
          </p:cNvPr>
          <p:cNvSpPr>
            <a:spLocks noGrp="1"/>
          </p:cNvSpPr>
          <p:nvPr>
            <p:ph idx="1"/>
          </p:nvPr>
        </p:nvSpPr>
        <p:spPr>
          <a:xfrm>
            <a:off x="707072" y="1397598"/>
            <a:ext cx="10669588" cy="4827942"/>
          </a:xfrm>
        </p:spPr>
        <p:txBody>
          <a:bodyPr>
            <a:normAutofit/>
          </a:bodyPr>
          <a:lstStyle/>
          <a:p>
            <a:pPr marL="0" indent="0" algn="just">
              <a:buNone/>
            </a:pPr>
            <a:r>
              <a:rPr lang="en-GB" dirty="0" err="1"/>
              <a:t>ev</a:t>
            </a:r>
            <a:r>
              <a:rPr lang="en-GB" dirty="0"/>
              <a:t> 14:1  Then I looked, and behold, a Lamb standing on Mount Zion, and with Him one hundred and forty-four thousand, </a:t>
            </a:r>
            <a:r>
              <a:rPr lang="en-GB" dirty="0">
                <a:solidFill>
                  <a:srgbClr val="92D050"/>
                </a:solidFill>
              </a:rPr>
              <a:t>having His Father's name [G3686] written on their foreheads.</a:t>
            </a:r>
          </a:p>
          <a:p>
            <a:pPr marL="0" indent="0" algn="just">
              <a:buNone/>
            </a:pPr>
            <a:r>
              <a:rPr lang="en-GB" dirty="0"/>
              <a:t>G3686 From a presumed derivative of the base of G1097 (compare G3685); a “name” (literally or figuratively), (</a:t>
            </a:r>
            <a:r>
              <a:rPr lang="en-GB" dirty="0">
                <a:solidFill>
                  <a:srgbClr val="92D050"/>
                </a:solidFill>
              </a:rPr>
              <a:t>authority, character</a:t>
            </a:r>
            <a:r>
              <a:rPr lang="en-GB" dirty="0"/>
              <a:t>): - called, (+ sur-) name (-d).</a:t>
            </a:r>
          </a:p>
          <a:p>
            <a:pPr marL="0" indent="0" algn="just">
              <a:buNone/>
            </a:pPr>
            <a:r>
              <a:rPr lang="en-GB" dirty="0"/>
              <a:t>2 Cor 3:18  But we all, with unveiled face, beholding as in a mirror </a:t>
            </a:r>
            <a:r>
              <a:rPr lang="en-GB" dirty="0">
                <a:solidFill>
                  <a:srgbClr val="92D050"/>
                </a:solidFill>
              </a:rPr>
              <a:t>the glory of the Lord, are being transformed into the same image </a:t>
            </a:r>
            <a:r>
              <a:rPr lang="en-GB" dirty="0"/>
              <a:t>from glory to glory, just as by the Spirit of the Lord. </a:t>
            </a:r>
          </a:p>
          <a:p>
            <a:pPr marL="0" indent="0" algn="just">
              <a:buNone/>
            </a:pPr>
            <a:r>
              <a:rPr lang="en-GB" dirty="0"/>
              <a:t>What God are we beholding? A God who looks like Jesus or a destroying God who wipes out the majority of the human race? </a:t>
            </a:r>
          </a:p>
          <a:p>
            <a:pPr marL="0" indent="0" algn="just">
              <a:buNone/>
            </a:pPr>
            <a:r>
              <a:rPr lang="en-GB" dirty="0"/>
              <a:t>What are we being transformed into? </a:t>
            </a:r>
          </a:p>
          <a:p>
            <a:pPr marL="0" indent="0" algn="just">
              <a:buNone/>
            </a:pPr>
            <a:r>
              <a:rPr lang="en-GB" dirty="0"/>
              <a:t>Are we being sealed into the true character of God?</a:t>
            </a:r>
          </a:p>
          <a:p>
            <a:pPr marL="0" indent="0" algn="just">
              <a:buNone/>
            </a:pPr>
            <a:endParaRPr lang="en-AU" dirty="0"/>
          </a:p>
        </p:txBody>
      </p:sp>
    </p:spTree>
    <p:extLst>
      <p:ext uri="{BB962C8B-B14F-4D97-AF65-F5344CB8AC3E}">
        <p14:creationId xmlns:p14="http://schemas.microsoft.com/office/powerpoint/2010/main" val="2879420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id="{2E1CDAE7-FCC0-003D-5461-B6E13AC56E01}"/>
              </a:ext>
            </a:extLst>
          </p:cNvPr>
          <p:cNvSpPr txBox="1">
            <a:spLocks noChangeArrowheads="1"/>
          </p:cNvSpPr>
          <p:nvPr/>
        </p:nvSpPr>
        <p:spPr bwMode="auto">
          <a:xfrm>
            <a:off x="1600152" y="468657"/>
            <a:ext cx="89361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Aft>
                <a:spcPts val="1200"/>
              </a:spcAft>
            </a:pPr>
            <a:r>
              <a:rPr lang="en-GB" altLang="en-US" sz="2800" dirty="0">
                <a:effectLst>
                  <a:outerShdw blurRad="38100" dist="38100" dir="2700000" algn="tl">
                    <a:srgbClr val="000000"/>
                  </a:outerShdw>
                </a:effectLst>
              </a:rPr>
              <a:t>Download from Maranathamedia.com</a:t>
            </a:r>
            <a:endParaRPr lang="en-GB" altLang="en-US" sz="2100" dirty="0">
              <a:effectLst>
                <a:outerShdw blurRad="38100" dist="38100" dir="2700000" algn="tl">
                  <a:srgbClr val="000000"/>
                </a:outerShdw>
              </a:effectLst>
            </a:endParaRPr>
          </a:p>
        </p:txBody>
      </p:sp>
      <p:pic>
        <p:nvPicPr>
          <p:cNvPr id="3" name="Picture 2">
            <a:extLst>
              <a:ext uri="{FF2B5EF4-FFF2-40B4-BE49-F238E27FC236}">
                <a16:creationId xmlns:a16="http://schemas.microsoft.com/office/drawing/2014/main" id="{B3964872-B941-6F1D-F7E8-1DD3DC164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0124" y="1299175"/>
            <a:ext cx="1804921" cy="2556545"/>
          </a:xfrm>
          <a:prstGeom prst="rect">
            <a:avLst/>
          </a:prstGeom>
        </p:spPr>
      </p:pic>
      <p:pic>
        <p:nvPicPr>
          <p:cNvPr id="1026" name="Picture 2">
            <a:extLst>
              <a:ext uri="{FF2B5EF4-FFF2-40B4-BE49-F238E27FC236}">
                <a16:creationId xmlns:a16="http://schemas.microsoft.com/office/drawing/2014/main" id="{B23E1CDB-61CA-8132-B747-CE13EDF145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918" y="1299175"/>
            <a:ext cx="1649384" cy="25565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E443DB9C-E983-8D5A-CB4B-7DDDBD1174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4206" y="1299175"/>
            <a:ext cx="1804014" cy="25565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0674F15-9134-C2CC-7CBB-2E4E3AE8F7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4566" y="1299175"/>
            <a:ext cx="1799807" cy="25565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731C833D-FCE7-D286-783D-73D4CB3FD4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7528" y="1299176"/>
            <a:ext cx="1804014" cy="255654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1DC920BF-404B-D3CC-0ED6-61C84708AC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4588" y="4007366"/>
            <a:ext cx="1804014" cy="255526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93E3EDE7-6900-5DC4-51FD-F7B337D812B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18466" y="3970001"/>
            <a:ext cx="1804014" cy="259262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74653680-E4AE-4CB9-C90D-5283573E46B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84384" y="3987725"/>
            <a:ext cx="1823267" cy="258253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CE6B9DDD-4725-3FBD-59B5-0C44A63AED9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69555" y="3980095"/>
            <a:ext cx="1823267" cy="2582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391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36723-2E37-FE09-479B-5CD8869C1CC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A989365-858C-FB84-FA9F-232EB0FE426E}"/>
              </a:ext>
            </a:extLst>
          </p:cNvPr>
          <p:cNvSpPr txBox="1"/>
          <p:nvPr/>
        </p:nvSpPr>
        <p:spPr>
          <a:xfrm>
            <a:off x="556260" y="1253524"/>
            <a:ext cx="5295900" cy="5078313"/>
          </a:xfrm>
          <a:prstGeom prst="rect">
            <a:avLst/>
          </a:prstGeom>
          <a:noFill/>
        </p:spPr>
        <p:txBody>
          <a:bodyPr wrap="square">
            <a:spAutoFit/>
          </a:bodyPr>
          <a:lstStyle/>
          <a:p>
            <a:pPr algn="just"/>
            <a:r>
              <a:rPr lang="en-GB" dirty="0"/>
              <a:t>Worship the Beast or you will be executed</a:t>
            </a:r>
          </a:p>
          <a:p>
            <a:pPr algn="just"/>
            <a:endParaRPr lang="en-GB" dirty="0"/>
          </a:p>
          <a:p>
            <a:pPr algn="just"/>
            <a:r>
              <a:rPr lang="en-GB" dirty="0"/>
              <a:t>And he deceives those who dwell on the earth--by those signs which he was granted to do in the sight of the beast, telling those who dwell on the earth to make an image to the beast who was wounded by the sword and lived. </a:t>
            </a:r>
            <a:r>
              <a:rPr lang="en-GB" dirty="0">
                <a:solidFill>
                  <a:srgbClr val="92D050"/>
                </a:solidFill>
              </a:rPr>
              <a:t>He was granted power to give breath to the image of the beast, that the image of the beast should both speak and cause as many as would not worship the image of the beast to be killed. </a:t>
            </a:r>
            <a:r>
              <a:rPr lang="en-GB" dirty="0"/>
              <a:t>He causes all, both small and great, rich and poor, free and slave, to receive a mark on their right hand or on their foreheads, and that no one may buy or sell except one who has the mark or the name of the beast, or the number of his name. Revelation 13:14-17</a:t>
            </a:r>
            <a:endParaRPr lang="en-AU" dirty="0"/>
          </a:p>
        </p:txBody>
      </p:sp>
      <p:sp>
        <p:nvSpPr>
          <p:cNvPr id="4" name="Title 1">
            <a:extLst>
              <a:ext uri="{FF2B5EF4-FFF2-40B4-BE49-F238E27FC236}">
                <a16:creationId xmlns:a16="http://schemas.microsoft.com/office/drawing/2014/main" id="{CB945F76-A8C3-E0F0-D8A8-DE69B3AA17FA}"/>
              </a:ext>
            </a:extLst>
          </p:cNvPr>
          <p:cNvSpPr>
            <a:spLocks noGrp="1"/>
          </p:cNvSpPr>
          <p:nvPr>
            <p:ph type="title"/>
          </p:nvPr>
        </p:nvSpPr>
        <p:spPr>
          <a:xfrm>
            <a:off x="1796143" y="238312"/>
            <a:ext cx="8712657" cy="782954"/>
          </a:xfrm>
        </p:spPr>
        <p:txBody>
          <a:bodyPr>
            <a:normAutofit/>
          </a:bodyPr>
          <a:lstStyle/>
          <a:p>
            <a:pPr algn="ctr"/>
            <a:r>
              <a:rPr lang="en-AU" sz="4000" dirty="0"/>
              <a:t>The Third Angel’s Message</a:t>
            </a:r>
          </a:p>
        </p:txBody>
      </p:sp>
      <p:sp>
        <p:nvSpPr>
          <p:cNvPr id="2" name="TextBox 1">
            <a:extLst>
              <a:ext uri="{FF2B5EF4-FFF2-40B4-BE49-F238E27FC236}">
                <a16:creationId xmlns:a16="http://schemas.microsoft.com/office/drawing/2014/main" id="{D8FFED67-3AF6-ED96-AB18-1D7060BF0F3D}"/>
              </a:ext>
            </a:extLst>
          </p:cNvPr>
          <p:cNvSpPr txBox="1"/>
          <p:nvPr/>
        </p:nvSpPr>
        <p:spPr>
          <a:xfrm>
            <a:off x="6416040" y="1268913"/>
            <a:ext cx="5295900" cy="5062924"/>
          </a:xfrm>
          <a:prstGeom prst="rect">
            <a:avLst/>
          </a:prstGeom>
          <a:noFill/>
        </p:spPr>
        <p:txBody>
          <a:bodyPr wrap="square">
            <a:spAutoFit/>
          </a:bodyPr>
          <a:lstStyle/>
          <a:p>
            <a:pPr algn="just"/>
            <a:r>
              <a:rPr lang="en-GB" sz="1900" dirty="0"/>
              <a:t>Worship God or you will be executed?</a:t>
            </a:r>
          </a:p>
          <a:p>
            <a:pPr algn="just"/>
            <a:endParaRPr lang="en-GB" sz="1900" dirty="0"/>
          </a:p>
          <a:p>
            <a:pPr algn="just"/>
            <a:r>
              <a:rPr lang="en-GB" sz="1900" dirty="0"/>
              <a:t>Then a third angel followed them, saying with a loud voice, "</a:t>
            </a:r>
            <a:r>
              <a:rPr lang="en-GB" sz="1900" dirty="0">
                <a:solidFill>
                  <a:srgbClr val="92D050"/>
                </a:solidFill>
              </a:rPr>
              <a:t>If anyone worships the beast and his image, and receives his mark on his forehead or on his hand, he himself shall also drink of the wine of the wrath of God, which is poured out full strength into the cup of His indignation. He shall be tormented with fire and brimstone in the presence of the holy angels and in the presence of the Lamb.</a:t>
            </a:r>
            <a:r>
              <a:rPr lang="en-GB" sz="1900" dirty="0"/>
              <a:t> And the smoke of their torment ascends forever and ever; and they have no rest day or night, who worship the beast and his image, and whoever receives the mark of his name." Revelation 14:9-11</a:t>
            </a:r>
            <a:endParaRPr lang="en-AU" sz="1900" dirty="0"/>
          </a:p>
        </p:txBody>
      </p:sp>
    </p:spTree>
    <p:extLst>
      <p:ext uri="{BB962C8B-B14F-4D97-AF65-F5344CB8AC3E}">
        <p14:creationId xmlns:p14="http://schemas.microsoft.com/office/powerpoint/2010/main" val="98486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D031A2-3556-192E-DB80-A4E439C5E64B}"/>
              </a:ext>
            </a:extLst>
          </p:cNvPr>
          <p:cNvSpPr>
            <a:spLocks noGrp="1"/>
          </p:cNvSpPr>
          <p:nvPr>
            <p:ph type="title"/>
          </p:nvPr>
        </p:nvSpPr>
        <p:spPr/>
        <p:txBody>
          <a:bodyPr/>
          <a:lstStyle/>
          <a:p>
            <a:endParaRPr lang="en-AU"/>
          </a:p>
        </p:txBody>
      </p:sp>
    </p:spTree>
    <p:extLst>
      <p:ext uri="{BB962C8B-B14F-4D97-AF65-F5344CB8AC3E}">
        <p14:creationId xmlns:p14="http://schemas.microsoft.com/office/powerpoint/2010/main" val="1186878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F2C65D-8538-7570-6B85-BB0BBD5DC6AE}"/>
              </a:ext>
            </a:extLst>
          </p:cNvPr>
          <p:cNvSpPr txBox="1"/>
          <p:nvPr/>
        </p:nvSpPr>
        <p:spPr>
          <a:xfrm>
            <a:off x="747714" y="1556512"/>
            <a:ext cx="10809513" cy="4893647"/>
          </a:xfrm>
          <a:prstGeom prst="rect">
            <a:avLst/>
          </a:prstGeom>
          <a:noFill/>
        </p:spPr>
        <p:txBody>
          <a:bodyPr wrap="square">
            <a:spAutoFit/>
          </a:bodyPr>
          <a:lstStyle/>
          <a:p>
            <a:pPr algn="just"/>
            <a:r>
              <a:rPr lang="en-GB" sz="2400" dirty="0"/>
              <a:t>And a slave does not abide in the house forever, but a son abides forever. Therefore if the Son makes you </a:t>
            </a:r>
            <a:r>
              <a:rPr lang="en-GB" sz="2400" dirty="0">
                <a:solidFill>
                  <a:srgbClr val="92D050"/>
                </a:solidFill>
              </a:rPr>
              <a:t>free</a:t>
            </a:r>
            <a:r>
              <a:rPr lang="en-GB" sz="2400" dirty="0"/>
              <a:t>, you shall be </a:t>
            </a:r>
            <a:r>
              <a:rPr lang="en-GB" sz="2400" dirty="0">
                <a:solidFill>
                  <a:srgbClr val="92D050"/>
                </a:solidFill>
              </a:rPr>
              <a:t>free</a:t>
            </a:r>
            <a:r>
              <a:rPr lang="en-GB" sz="2400" dirty="0"/>
              <a:t> [G1658] indeed. John 8:35-36</a:t>
            </a:r>
          </a:p>
          <a:p>
            <a:pPr algn="just"/>
            <a:endParaRPr lang="en-GB" sz="2400" dirty="0"/>
          </a:p>
          <a:p>
            <a:pPr algn="just"/>
            <a:r>
              <a:rPr lang="en-GB" sz="2400" dirty="0"/>
              <a:t>[G1658] Probably from the alternate of G2064; unrestrained (to go at pleasure), that is, (as a citizen) not a slave (whether freeborn or manumitted), or (generally) exempt (from obligation or liability): - free (man, woman), at liberty.</a:t>
            </a:r>
          </a:p>
          <a:p>
            <a:pPr algn="just"/>
            <a:endParaRPr lang="en-GB" sz="2400" dirty="0"/>
          </a:p>
          <a:p>
            <a:pPr algn="just"/>
            <a:r>
              <a:rPr lang="en-GB" sz="2400" dirty="0"/>
              <a:t>Are you completely unrestrained in your faith without fear? Or is there a fear if you don’t measure up to God’s standard, the He will burn you alive in hell until you are ashes?</a:t>
            </a:r>
          </a:p>
          <a:p>
            <a:pPr algn="just"/>
            <a:endParaRPr lang="en-AU" sz="2400" dirty="0"/>
          </a:p>
        </p:txBody>
      </p:sp>
      <p:sp>
        <p:nvSpPr>
          <p:cNvPr id="4" name="Title 1">
            <a:extLst>
              <a:ext uri="{FF2B5EF4-FFF2-40B4-BE49-F238E27FC236}">
                <a16:creationId xmlns:a16="http://schemas.microsoft.com/office/drawing/2014/main" id="{52E0CA5C-B6B2-79D1-4C77-79062E98E3F7}"/>
              </a:ext>
            </a:extLst>
          </p:cNvPr>
          <p:cNvSpPr>
            <a:spLocks noGrp="1"/>
          </p:cNvSpPr>
          <p:nvPr>
            <p:ph type="title"/>
          </p:nvPr>
        </p:nvSpPr>
        <p:spPr>
          <a:xfrm>
            <a:off x="1796143" y="398332"/>
            <a:ext cx="8712657" cy="782954"/>
          </a:xfrm>
        </p:spPr>
        <p:txBody>
          <a:bodyPr>
            <a:normAutofit/>
          </a:bodyPr>
          <a:lstStyle/>
          <a:p>
            <a:pPr algn="ctr"/>
            <a:r>
              <a:rPr lang="en-AU" sz="4000" dirty="0"/>
              <a:t>Where is Freedom?</a:t>
            </a:r>
          </a:p>
        </p:txBody>
      </p:sp>
    </p:spTree>
    <p:extLst>
      <p:ext uri="{BB962C8B-B14F-4D97-AF65-F5344CB8AC3E}">
        <p14:creationId xmlns:p14="http://schemas.microsoft.com/office/powerpoint/2010/main" val="1914373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530A4-B9D7-3882-DEE3-885F792F3446}"/>
              </a:ext>
            </a:extLst>
          </p:cNvPr>
          <p:cNvSpPr>
            <a:spLocks noGrp="1"/>
          </p:cNvSpPr>
          <p:nvPr>
            <p:ph type="title"/>
          </p:nvPr>
        </p:nvSpPr>
        <p:spPr>
          <a:xfrm>
            <a:off x="1103312" y="425824"/>
            <a:ext cx="9404723" cy="1400530"/>
          </a:xfrm>
        </p:spPr>
        <p:txBody>
          <a:bodyPr/>
          <a:lstStyle/>
          <a:p>
            <a:pPr algn="ctr"/>
            <a:r>
              <a:rPr lang="en-AU" sz="3600" dirty="0"/>
              <a:t>Hannah Clarke</a:t>
            </a:r>
          </a:p>
        </p:txBody>
      </p:sp>
      <p:pic>
        <p:nvPicPr>
          <p:cNvPr id="1028" name="Picture 4" descr="Car fire killer stalked wife Hannah Clarke and used 'scary' controlling  tactics | RNZ News">
            <a:extLst>
              <a:ext uri="{FF2B5EF4-FFF2-40B4-BE49-F238E27FC236}">
                <a16:creationId xmlns:a16="http://schemas.microsoft.com/office/drawing/2014/main" id="{C2AC9FB2-2729-87A2-355D-3B955792AC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487" y="1295400"/>
            <a:ext cx="7552706" cy="484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816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104BB-015E-DB09-F4CB-3B935C765D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CF872D-4053-AD83-54A8-E1C040052DEE}"/>
              </a:ext>
            </a:extLst>
          </p:cNvPr>
          <p:cNvSpPr>
            <a:spLocks noGrp="1"/>
          </p:cNvSpPr>
          <p:nvPr>
            <p:ph type="title"/>
          </p:nvPr>
        </p:nvSpPr>
        <p:spPr>
          <a:xfrm>
            <a:off x="1103312" y="425824"/>
            <a:ext cx="9404723" cy="1400530"/>
          </a:xfrm>
        </p:spPr>
        <p:txBody>
          <a:bodyPr/>
          <a:lstStyle/>
          <a:p>
            <a:pPr algn="ctr"/>
            <a:r>
              <a:rPr lang="en-AU" sz="3600" dirty="0"/>
              <a:t>Force Versus Freedom</a:t>
            </a:r>
          </a:p>
        </p:txBody>
      </p:sp>
      <p:sp>
        <p:nvSpPr>
          <p:cNvPr id="3" name="Content Placeholder 2">
            <a:extLst>
              <a:ext uri="{FF2B5EF4-FFF2-40B4-BE49-F238E27FC236}">
                <a16:creationId xmlns:a16="http://schemas.microsoft.com/office/drawing/2014/main" id="{ADA72528-C4F3-AA3C-8C09-C8703EBBFBD8}"/>
              </a:ext>
            </a:extLst>
          </p:cNvPr>
          <p:cNvSpPr>
            <a:spLocks noGrp="1"/>
          </p:cNvSpPr>
          <p:nvPr>
            <p:ph idx="1"/>
          </p:nvPr>
        </p:nvSpPr>
        <p:spPr>
          <a:xfrm>
            <a:off x="979599" y="1331259"/>
            <a:ext cx="9905347" cy="4195481"/>
          </a:xfrm>
        </p:spPr>
        <p:txBody>
          <a:bodyPr>
            <a:normAutofit/>
          </a:bodyPr>
          <a:lstStyle/>
          <a:p>
            <a:pPr marL="0" marR="0" indent="0" algn="just" rtl="0">
              <a:buNone/>
            </a:pPr>
            <a:r>
              <a:rPr lang="en-GB" b="0" i="0" u="none" strike="noStrike" baseline="0" dirty="0"/>
              <a:t>The earth was dark through misapprehension of God. That the gloomy shadows might be lightened, that the world might be brought back to God, Satan’s deceptive power was to be broken. This could not be done by force. </a:t>
            </a:r>
            <a:r>
              <a:rPr lang="en-GB" b="0" i="0" u="none" strike="noStrike" baseline="0" dirty="0">
                <a:solidFill>
                  <a:srgbClr val="92D050"/>
                </a:solidFill>
              </a:rPr>
              <a:t>The exercise of force is contrary to the principles of God’s government</a:t>
            </a:r>
            <a:r>
              <a:rPr lang="en-GB" b="0" i="0" u="none" strike="noStrike" baseline="0" dirty="0"/>
              <a:t>; He desires only the service of love; and </a:t>
            </a:r>
            <a:r>
              <a:rPr lang="en-GB" b="0" i="0" u="none" strike="noStrike" baseline="0" dirty="0">
                <a:solidFill>
                  <a:srgbClr val="92D050"/>
                </a:solidFill>
              </a:rPr>
              <a:t>love cannot be commanded; it cannot be won by force or authority. Only by love is love awakened. To know God is to love Him; His character must be manifested in contrast to the character of Satan.</a:t>
            </a:r>
            <a:r>
              <a:rPr lang="en-GB" b="0" i="0" u="none" strike="noStrike" baseline="0" dirty="0"/>
              <a:t> This work only one Being in all the universe could do. Only He who knew the height and depth of the love of God could make it known. Upon the world’s dark night the Sun of Righteousness must rise, “with healing in His wings.” Malachi 4:2. { DA 22.1} </a:t>
            </a:r>
          </a:p>
          <a:p>
            <a:pPr marL="0" marR="0" indent="0" algn="just" rtl="0">
              <a:buNone/>
            </a:pPr>
            <a:r>
              <a:rPr lang="en-GB" b="0" i="0" u="none" strike="noStrike" baseline="0" dirty="0"/>
              <a:t>1John 4:18  There is no fear in love; but perfect love casts out fear, because </a:t>
            </a:r>
            <a:r>
              <a:rPr lang="en-GB" b="0" i="0" u="none" strike="noStrike" baseline="0" dirty="0">
                <a:solidFill>
                  <a:srgbClr val="92D050"/>
                </a:solidFill>
              </a:rPr>
              <a:t>fear involves punishment</a:t>
            </a:r>
            <a:r>
              <a:rPr lang="en-GB" b="0" i="0" u="none" strike="noStrike" baseline="0" dirty="0"/>
              <a:t>, and the one who fears is not perfected in love. </a:t>
            </a:r>
            <a:endParaRPr lang="en-AU" b="0" i="0" u="none" strike="noStrike" baseline="0" dirty="0"/>
          </a:p>
        </p:txBody>
      </p:sp>
    </p:spTree>
    <p:extLst>
      <p:ext uri="{BB962C8B-B14F-4D97-AF65-F5344CB8AC3E}">
        <p14:creationId xmlns:p14="http://schemas.microsoft.com/office/powerpoint/2010/main" val="26890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ECF57-931B-103C-5434-0DC701D267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8E4393-5042-0861-1C6E-6AA394C6CA13}"/>
              </a:ext>
            </a:extLst>
          </p:cNvPr>
          <p:cNvSpPr>
            <a:spLocks noGrp="1"/>
          </p:cNvSpPr>
          <p:nvPr>
            <p:ph type="title"/>
          </p:nvPr>
        </p:nvSpPr>
        <p:spPr>
          <a:xfrm>
            <a:off x="1103312" y="425824"/>
            <a:ext cx="9404723" cy="762896"/>
          </a:xfrm>
        </p:spPr>
        <p:txBody>
          <a:bodyPr/>
          <a:lstStyle/>
          <a:p>
            <a:pPr algn="ctr"/>
            <a:r>
              <a:rPr lang="en-AU" sz="3600" dirty="0"/>
              <a:t>The Wrath of God.</a:t>
            </a:r>
          </a:p>
        </p:txBody>
      </p:sp>
      <p:sp>
        <p:nvSpPr>
          <p:cNvPr id="3" name="Content Placeholder 2">
            <a:extLst>
              <a:ext uri="{FF2B5EF4-FFF2-40B4-BE49-F238E27FC236}">
                <a16:creationId xmlns:a16="http://schemas.microsoft.com/office/drawing/2014/main" id="{2B2C4050-D39A-F755-77F4-91AE2A0DB3B9}"/>
              </a:ext>
            </a:extLst>
          </p:cNvPr>
          <p:cNvSpPr>
            <a:spLocks noGrp="1"/>
          </p:cNvSpPr>
          <p:nvPr>
            <p:ph idx="1"/>
          </p:nvPr>
        </p:nvSpPr>
        <p:spPr>
          <a:xfrm>
            <a:off x="526133" y="1188720"/>
            <a:ext cx="10559079" cy="4195481"/>
          </a:xfrm>
        </p:spPr>
        <p:txBody>
          <a:bodyPr>
            <a:normAutofit lnSpcReduction="10000"/>
          </a:bodyPr>
          <a:lstStyle/>
          <a:p>
            <a:pPr marL="0" marR="0" indent="0" algn="just" rtl="0">
              <a:buNone/>
            </a:pPr>
            <a:r>
              <a:rPr lang="en-GB" sz="2000" dirty="0"/>
              <a:t>"If anyone worships the beast and his image, and receives his mark on his forehead or on his hand, he himself shall also </a:t>
            </a:r>
            <a:r>
              <a:rPr lang="en-GB" sz="2000" dirty="0">
                <a:solidFill>
                  <a:srgbClr val="92D050"/>
                </a:solidFill>
              </a:rPr>
              <a:t>drink of the wine of the wrath of God</a:t>
            </a:r>
            <a:r>
              <a:rPr lang="en-GB" sz="2000" dirty="0"/>
              <a:t>, which is poured out full strength into the cup of His indignation. Rev 14:10</a:t>
            </a:r>
          </a:p>
          <a:p>
            <a:pPr marL="0" marR="0" indent="0" algn="just" rtl="0">
              <a:buNone/>
            </a:pPr>
            <a:r>
              <a:rPr lang="en-GB" b="0" i="0" u="none" strike="noStrike" baseline="0" dirty="0"/>
              <a:t>"</a:t>
            </a:r>
            <a:r>
              <a:rPr lang="en-GB" b="0" i="0" u="none" strike="noStrike" baseline="0" dirty="0">
                <a:solidFill>
                  <a:srgbClr val="92D050"/>
                </a:solidFill>
              </a:rPr>
              <a:t>Then My anger will be kindled against them in that day, and I will forsake them and hide My face from them</a:t>
            </a:r>
            <a:r>
              <a:rPr lang="en-GB" b="0" i="0" u="none" strike="noStrike" baseline="0" dirty="0"/>
              <a:t>, and they will be consumed, and many evils and troubles will come upon them; so that they will say in that day, 'Is it not because our God is not among us that these evils have come upon us?' "</a:t>
            </a:r>
            <a:r>
              <a:rPr lang="en-GB" b="0" i="0" u="none" strike="noStrike" baseline="0" dirty="0">
                <a:solidFill>
                  <a:srgbClr val="92D050"/>
                </a:solidFill>
              </a:rPr>
              <a:t>But I will surely hide My face in that day because of all the evil which they will do, for they will turn to other gods.</a:t>
            </a:r>
            <a:r>
              <a:rPr lang="en-GB" b="0" i="0" u="none" strike="noStrike" baseline="0" dirty="0"/>
              <a:t> Deuteronomy 31:17-18</a:t>
            </a:r>
          </a:p>
          <a:p>
            <a:pPr marL="0" marR="0" indent="0" algn="just" rtl="0">
              <a:buNone/>
            </a:pPr>
            <a:r>
              <a:rPr lang="en-GB" b="0" i="0" u="none" strike="noStrike" baseline="0" dirty="0"/>
              <a:t>Psalm 9:16  The LORD is known by the judgment He executes; </a:t>
            </a:r>
            <a:r>
              <a:rPr lang="en-GB" b="0" i="0" u="none" strike="noStrike" baseline="0" dirty="0">
                <a:solidFill>
                  <a:srgbClr val="92D050"/>
                </a:solidFill>
              </a:rPr>
              <a:t>The wicked is snared in the work of his own hands.</a:t>
            </a:r>
            <a:r>
              <a:rPr lang="en-GB" b="0" i="0" u="none" strike="noStrike" baseline="0" dirty="0"/>
              <a:t> Meditation. Selah </a:t>
            </a:r>
          </a:p>
          <a:p>
            <a:pPr marL="0" marR="0" indent="0" algn="just" rtl="0">
              <a:buNone/>
            </a:pPr>
            <a:r>
              <a:rPr lang="en-GB" b="0" i="0" u="none" strike="noStrike" baseline="0" dirty="0"/>
              <a:t>Gal 6:7  Do not be deceived, God is not mocked; for whatever a man sows, that he will also reap. </a:t>
            </a:r>
            <a:endParaRPr lang="en-AU" b="0" i="0" u="none" strike="noStrike" baseline="0" dirty="0"/>
          </a:p>
        </p:txBody>
      </p:sp>
    </p:spTree>
    <p:extLst>
      <p:ext uri="{BB962C8B-B14F-4D97-AF65-F5344CB8AC3E}">
        <p14:creationId xmlns:p14="http://schemas.microsoft.com/office/powerpoint/2010/main" val="783375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37613-D4A5-694B-8EBB-1A3078330C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705F48-8E2B-7EBC-2A4E-70248868259F}"/>
              </a:ext>
            </a:extLst>
          </p:cNvPr>
          <p:cNvSpPr>
            <a:spLocks noGrp="1"/>
          </p:cNvSpPr>
          <p:nvPr>
            <p:ph type="title"/>
          </p:nvPr>
        </p:nvSpPr>
        <p:spPr>
          <a:xfrm>
            <a:off x="1103312" y="425824"/>
            <a:ext cx="9404723" cy="762896"/>
          </a:xfrm>
        </p:spPr>
        <p:txBody>
          <a:bodyPr/>
          <a:lstStyle/>
          <a:p>
            <a:pPr algn="ctr"/>
            <a:r>
              <a:rPr lang="en-AU" sz="3600" dirty="0"/>
              <a:t>God’s Strange Act</a:t>
            </a:r>
          </a:p>
        </p:txBody>
      </p:sp>
      <p:sp>
        <p:nvSpPr>
          <p:cNvPr id="3" name="Content Placeholder 2">
            <a:extLst>
              <a:ext uri="{FF2B5EF4-FFF2-40B4-BE49-F238E27FC236}">
                <a16:creationId xmlns:a16="http://schemas.microsoft.com/office/drawing/2014/main" id="{0FADDC3E-5D7A-4202-2293-1B295BDB089C}"/>
              </a:ext>
            </a:extLst>
          </p:cNvPr>
          <p:cNvSpPr>
            <a:spLocks noGrp="1"/>
          </p:cNvSpPr>
          <p:nvPr>
            <p:ph idx="1"/>
          </p:nvPr>
        </p:nvSpPr>
        <p:spPr>
          <a:xfrm>
            <a:off x="526133" y="1188720"/>
            <a:ext cx="10559079" cy="4195481"/>
          </a:xfrm>
        </p:spPr>
        <p:txBody>
          <a:bodyPr>
            <a:normAutofit/>
          </a:bodyPr>
          <a:lstStyle/>
          <a:p>
            <a:pPr marL="0" marR="0" indent="0" algn="just" rtl="0">
              <a:buNone/>
            </a:pPr>
            <a:r>
              <a:rPr lang="en-GB" sz="2000" dirty="0"/>
              <a:t>For the LORD shall rise up as in mount Perazim, he shall be wroth as in the valley of Gibeon, that he may do his work, his </a:t>
            </a:r>
            <a:r>
              <a:rPr lang="en-GB" sz="2000" dirty="0">
                <a:solidFill>
                  <a:srgbClr val="92D050"/>
                </a:solidFill>
              </a:rPr>
              <a:t>strange [H2114] work; </a:t>
            </a:r>
            <a:r>
              <a:rPr lang="en-GB" sz="2000" dirty="0"/>
              <a:t>and bring to pass his act, </a:t>
            </a:r>
            <a:r>
              <a:rPr lang="en-GB" sz="2000" dirty="0">
                <a:solidFill>
                  <a:srgbClr val="92D050"/>
                </a:solidFill>
              </a:rPr>
              <a:t>his strange [H5237] act</a:t>
            </a:r>
            <a:r>
              <a:rPr lang="en-GB" sz="2000" dirty="0"/>
              <a:t>. Isaiah 28:21</a:t>
            </a:r>
          </a:p>
          <a:p>
            <a:pPr marL="0" marR="0" indent="0" algn="just" rtl="0">
              <a:buNone/>
            </a:pPr>
            <a:r>
              <a:rPr lang="en-GB" b="0" i="0" u="none" strike="noStrike" baseline="0" dirty="0"/>
              <a:t>H2114 A primitive root; </a:t>
            </a:r>
            <a:r>
              <a:rPr lang="en-GB" b="0" i="0" u="none" strike="noStrike" baseline="0" dirty="0">
                <a:solidFill>
                  <a:srgbClr val="92D050"/>
                </a:solidFill>
              </a:rPr>
              <a:t>to turn aside </a:t>
            </a:r>
            <a:r>
              <a:rPr lang="en-GB" b="0" i="0" u="none" strike="noStrike" baseline="0" dirty="0"/>
              <a:t>(especially for lodging); </a:t>
            </a:r>
            <a:r>
              <a:rPr lang="en-GB" b="0" i="0" u="none" strike="noStrike" baseline="0" dirty="0">
                <a:solidFill>
                  <a:srgbClr val="92D050"/>
                </a:solidFill>
              </a:rPr>
              <a:t>hence to be a foreigner</a:t>
            </a:r>
            <a:r>
              <a:rPr lang="en-GB" b="0" i="0" u="none" strike="noStrike" baseline="0" dirty="0"/>
              <a:t>, strange, profane; specifically (active participle) to commit adultery: - (come from) another (man, place), fanner, go away, (e-) strange (-r, thing, woman).</a:t>
            </a:r>
          </a:p>
          <a:p>
            <a:pPr marL="0" marR="0" indent="0" algn="just" rtl="0">
              <a:buNone/>
            </a:pPr>
            <a:r>
              <a:rPr lang="en-GB" dirty="0"/>
              <a:t>H5237 From H5235 (second form); </a:t>
            </a:r>
            <a:r>
              <a:rPr lang="en-GB" dirty="0">
                <a:solidFill>
                  <a:srgbClr val="92D050"/>
                </a:solidFill>
              </a:rPr>
              <a:t>strange</a:t>
            </a:r>
            <a:r>
              <a:rPr lang="en-GB" dirty="0"/>
              <a:t>, in a variety of degrees and applications (</a:t>
            </a:r>
            <a:r>
              <a:rPr lang="en-GB" dirty="0">
                <a:solidFill>
                  <a:srgbClr val="92D050"/>
                </a:solidFill>
              </a:rPr>
              <a:t>foreign</a:t>
            </a:r>
            <a:r>
              <a:rPr lang="en-GB" dirty="0"/>
              <a:t>, non-relative, adulterous, different, wonderful): - alien, foreigner, outlandish, strange (-r, woman).</a:t>
            </a:r>
            <a:endParaRPr lang="en-AU" b="0" i="0" u="none" strike="noStrike" baseline="0" dirty="0"/>
          </a:p>
        </p:txBody>
      </p:sp>
    </p:spTree>
    <p:extLst>
      <p:ext uri="{BB962C8B-B14F-4D97-AF65-F5344CB8AC3E}">
        <p14:creationId xmlns:p14="http://schemas.microsoft.com/office/powerpoint/2010/main" val="1476180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11521-A5EA-6C64-164C-1906F4CF8F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23A6F0-8391-EDC2-B01E-D743D4B326D4}"/>
              </a:ext>
            </a:extLst>
          </p:cNvPr>
          <p:cNvSpPr>
            <a:spLocks noGrp="1"/>
          </p:cNvSpPr>
          <p:nvPr>
            <p:ph type="title"/>
          </p:nvPr>
        </p:nvSpPr>
        <p:spPr>
          <a:xfrm>
            <a:off x="1103312" y="425824"/>
            <a:ext cx="9404723" cy="762896"/>
          </a:xfrm>
        </p:spPr>
        <p:txBody>
          <a:bodyPr/>
          <a:lstStyle/>
          <a:p>
            <a:pPr algn="ctr"/>
            <a:r>
              <a:rPr lang="en-AU" sz="3600" dirty="0"/>
              <a:t>God’s Vengeance </a:t>
            </a:r>
          </a:p>
        </p:txBody>
      </p:sp>
      <p:sp>
        <p:nvSpPr>
          <p:cNvPr id="3" name="Content Placeholder 2">
            <a:extLst>
              <a:ext uri="{FF2B5EF4-FFF2-40B4-BE49-F238E27FC236}">
                <a16:creationId xmlns:a16="http://schemas.microsoft.com/office/drawing/2014/main" id="{ECE40134-DFFB-4C0B-ADEC-E25ED01B6153}"/>
              </a:ext>
            </a:extLst>
          </p:cNvPr>
          <p:cNvSpPr>
            <a:spLocks noGrp="1"/>
          </p:cNvSpPr>
          <p:nvPr>
            <p:ph idx="1"/>
          </p:nvPr>
        </p:nvSpPr>
        <p:spPr>
          <a:xfrm>
            <a:off x="526133" y="1188720"/>
            <a:ext cx="10559079" cy="4195481"/>
          </a:xfrm>
        </p:spPr>
        <p:txBody>
          <a:bodyPr>
            <a:normAutofit/>
          </a:bodyPr>
          <a:lstStyle/>
          <a:p>
            <a:pPr marL="0" marR="0" indent="0" algn="just" rtl="0">
              <a:buNone/>
            </a:pPr>
            <a:r>
              <a:rPr lang="en-GB" sz="2000" dirty="0"/>
              <a:t>God keeps a reckoning with the nations. Not a sparrow falls to the ground without His notice. Those who work evil toward their fellow men, saying, How doth God know?</a:t>
            </a:r>
            <a:r>
              <a:rPr lang="en-GB" sz="2000" dirty="0">
                <a:solidFill>
                  <a:srgbClr val="92D050"/>
                </a:solidFill>
              </a:rPr>
              <a:t> will one day be called upon to meet long-deferred vengeance</a:t>
            </a:r>
            <a:r>
              <a:rPr lang="en-GB" sz="2000" dirty="0"/>
              <a:t>. In this age a more than common contempt is shown to God. Men have reached a point in insolence and disobedience which shows that their cup of iniquity is almost full. </a:t>
            </a:r>
            <a:r>
              <a:rPr lang="en-GB" sz="2000" dirty="0">
                <a:solidFill>
                  <a:srgbClr val="92D050"/>
                </a:solidFill>
              </a:rPr>
              <a:t>Many have well-nigh passed the boundary of mercy. Soon God will show that He is indeed the living God. He will say to the angels, “No longer combat Satan in his efforts to destroy.</a:t>
            </a:r>
            <a:r>
              <a:rPr lang="en-GB" sz="2000" dirty="0"/>
              <a:t> Let him work out his malignity upon the children of disobedience; for the cup of their iniquity is full. They have advanced from one degree of wickedness to another, adding daily to their lawlessness. </a:t>
            </a:r>
            <a:r>
              <a:rPr lang="en-GB" sz="2000" dirty="0">
                <a:solidFill>
                  <a:srgbClr val="92D050"/>
                </a:solidFill>
              </a:rPr>
              <a:t>I will no longer interfere to prevent the destroyer from doing his work</a:t>
            </a:r>
            <a:r>
              <a:rPr lang="en-GB" sz="2000" dirty="0"/>
              <a:t>.” { RH September 17, 1901, par. 8 }</a:t>
            </a:r>
            <a:endParaRPr lang="en-AU" b="0" i="0" u="none" strike="noStrike" baseline="0" dirty="0"/>
          </a:p>
        </p:txBody>
      </p:sp>
    </p:spTree>
    <p:extLst>
      <p:ext uri="{BB962C8B-B14F-4D97-AF65-F5344CB8AC3E}">
        <p14:creationId xmlns:p14="http://schemas.microsoft.com/office/powerpoint/2010/main" val="886678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33997</TotalTime>
  <Words>4162</Words>
  <Application>Microsoft Office PowerPoint</Application>
  <PresentationFormat>Widescreen</PresentationFormat>
  <Paragraphs>119</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Century Gothic</vt:lpstr>
      <vt:lpstr>Palatino Linotype</vt:lpstr>
      <vt:lpstr>Wingdings 3</vt:lpstr>
      <vt:lpstr>Ion</vt:lpstr>
      <vt:lpstr>The Third Angel’s Message</vt:lpstr>
      <vt:lpstr>The Third Angel’s Message</vt:lpstr>
      <vt:lpstr>The Third Angel’s Message</vt:lpstr>
      <vt:lpstr>Where is Freedom?</vt:lpstr>
      <vt:lpstr>Hannah Clarke</vt:lpstr>
      <vt:lpstr>Force Versus Freedom</vt:lpstr>
      <vt:lpstr>The Wrath of God.</vt:lpstr>
      <vt:lpstr>God’s Strange Act</vt:lpstr>
      <vt:lpstr>God’s Vengeance </vt:lpstr>
      <vt:lpstr>God’s Judgments</vt:lpstr>
      <vt:lpstr>What about the Flood?</vt:lpstr>
      <vt:lpstr>Consider…</vt:lpstr>
      <vt:lpstr>Reaction to the Flood story.</vt:lpstr>
      <vt:lpstr>Reading Further</vt:lpstr>
      <vt:lpstr>A Closer look</vt:lpstr>
      <vt:lpstr>How does the Hiphil verb form work?</vt:lpstr>
      <vt:lpstr>Hiph’il can be read two ways</vt:lpstr>
      <vt:lpstr>How do we decide?</vt:lpstr>
      <vt:lpstr>What Guide Should we use to decide?</vt:lpstr>
      <vt:lpstr>How should we Read the Old Testament?</vt:lpstr>
      <vt:lpstr>Apparent Contradiction Resolved</vt:lpstr>
      <vt:lpstr>Sodom and Gomorrah</vt:lpstr>
      <vt:lpstr>Consider Further…</vt:lpstr>
      <vt:lpstr>John the Baptist discovers the truth…</vt:lpstr>
      <vt:lpstr>Force is the last resort of every false Religion</vt:lpstr>
      <vt:lpstr>No Fear in Love…</vt:lpstr>
      <vt:lpstr>The Third Angel’s Message</vt:lpstr>
      <vt:lpstr>What is the Seal of God?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Ebens</dc:creator>
  <cp:lastModifiedBy>Adrian Ebens</cp:lastModifiedBy>
  <cp:revision>509</cp:revision>
  <dcterms:created xsi:type="dcterms:W3CDTF">2020-11-26T04:46:46Z</dcterms:created>
  <dcterms:modified xsi:type="dcterms:W3CDTF">2025-05-16T23:51:26Z</dcterms:modified>
</cp:coreProperties>
</file>