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7"/>
  </p:notesMasterIdLst>
  <p:sldIdLst>
    <p:sldId id="279" r:id="rId2"/>
    <p:sldId id="475" r:id="rId3"/>
    <p:sldId id="476" r:id="rId4"/>
    <p:sldId id="429" r:id="rId5"/>
    <p:sldId id="428" r:id="rId6"/>
    <p:sldId id="430" r:id="rId7"/>
    <p:sldId id="433" r:id="rId8"/>
    <p:sldId id="452" r:id="rId9"/>
    <p:sldId id="435" r:id="rId10"/>
    <p:sldId id="477" r:id="rId11"/>
    <p:sldId id="455" r:id="rId12"/>
    <p:sldId id="479" r:id="rId13"/>
    <p:sldId id="480" r:id="rId14"/>
    <p:sldId id="481" r:id="rId15"/>
    <p:sldId id="482" r:id="rId16"/>
    <p:sldId id="483" r:id="rId17"/>
    <p:sldId id="459" r:id="rId18"/>
    <p:sldId id="484" r:id="rId19"/>
    <p:sldId id="485" r:id="rId20"/>
    <p:sldId id="486" r:id="rId21"/>
    <p:sldId id="463" r:id="rId22"/>
    <p:sldId id="487" r:id="rId23"/>
    <p:sldId id="488" r:id="rId24"/>
    <p:sldId id="489" r:id="rId25"/>
    <p:sldId id="33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02" y="51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25</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756229"/>
            <a:ext cx="6717827" cy="2627086"/>
          </a:xfrm>
        </p:spPr>
        <p:txBody>
          <a:bodyPr>
            <a:noAutofit/>
          </a:bodyPr>
          <a:lstStyle/>
          <a:p>
            <a:pPr algn="ctr"/>
            <a:r>
              <a:rPr lang="en-AU" sz="4800" dirty="0">
                <a:effectLst>
                  <a:outerShdw blurRad="38100" dist="38100" dir="2700000" algn="tl">
                    <a:srgbClr val="000000">
                      <a:alpha val="43137"/>
                    </a:srgbClr>
                  </a:outerShdw>
                </a:effectLst>
              </a:rPr>
              <a:t>Think to Change Times and Laws</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785C-C548-A3FE-FFF4-0383A76990E0}"/>
              </a:ext>
            </a:extLst>
          </p:cNvPr>
          <p:cNvSpPr>
            <a:spLocks noGrp="1"/>
          </p:cNvSpPr>
          <p:nvPr>
            <p:ph type="title"/>
          </p:nvPr>
        </p:nvSpPr>
        <p:spPr>
          <a:xfrm>
            <a:off x="789104" y="297872"/>
            <a:ext cx="10353761" cy="928255"/>
          </a:xfrm>
        </p:spPr>
        <p:txBody>
          <a:bodyPr>
            <a:normAutofit fontScale="90000"/>
          </a:bodyPr>
          <a:lstStyle/>
          <a:p>
            <a:r>
              <a:rPr lang="en-AU" dirty="0"/>
              <a:t>Satan Makes Commandments Arbitrary</a:t>
            </a:r>
          </a:p>
        </p:txBody>
      </p:sp>
      <p:sp>
        <p:nvSpPr>
          <p:cNvPr id="3" name="Content Placeholder 2">
            <a:extLst>
              <a:ext uri="{FF2B5EF4-FFF2-40B4-BE49-F238E27FC236}">
                <a16:creationId xmlns:a16="http://schemas.microsoft.com/office/drawing/2014/main" id="{E01B71B1-EE8E-1C5A-A498-78BA9ACCEE76}"/>
              </a:ext>
            </a:extLst>
          </p:cNvPr>
          <p:cNvSpPr>
            <a:spLocks noGrp="1"/>
          </p:cNvSpPr>
          <p:nvPr>
            <p:ph idx="1"/>
          </p:nvPr>
        </p:nvSpPr>
        <p:spPr>
          <a:xfrm>
            <a:off x="919119" y="1226126"/>
            <a:ext cx="10353762" cy="4790209"/>
          </a:xfrm>
        </p:spPr>
        <p:txBody>
          <a:bodyPr>
            <a:normAutofit fontScale="92500" lnSpcReduction="10000"/>
          </a:bodyPr>
          <a:lstStyle/>
          <a:p>
            <a:pPr marL="0" indent="0" algn="just">
              <a:buNone/>
            </a:pPr>
            <a:r>
              <a:rPr lang="en-GB" sz="2400" kern="100" dirty="0">
                <a:effectLst/>
                <a:ea typeface="Calibri" panose="020F0502020204030204" pitchFamily="34" charset="0"/>
                <a:cs typeface="Times New Roman" panose="02020603050405020304" pitchFamily="18" charset="0"/>
              </a:rPr>
              <a:t>In the opening of the great controversy, Satan had declared that the law of God could not be obeyed… DA 761.4</a:t>
            </a:r>
          </a:p>
          <a:p>
            <a:pPr marL="0" indent="0" algn="just">
              <a:buNone/>
            </a:pPr>
            <a:r>
              <a:rPr lang="en-GB" sz="2400" kern="100" dirty="0">
                <a:effectLst/>
                <a:ea typeface="Calibri" panose="020F0502020204030204" pitchFamily="34" charset="0"/>
                <a:cs typeface="Times New Roman" panose="02020603050405020304" pitchFamily="18" charset="0"/>
              </a:rPr>
              <a:t>The rebellion against God’s law was begun by Satan in heaven. By this rebellion sin was brought into existence.... Satan insisted that God had not dealt with him justly. He criticized God’s plan of government. </a:t>
            </a:r>
            <a:r>
              <a:rPr lang="en-GB" sz="2400" kern="100" dirty="0">
                <a:solidFill>
                  <a:srgbClr val="92D050"/>
                </a:solidFill>
                <a:effectLst/>
                <a:ea typeface="Calibri" panose="020F0502020204030204" pitchFamily="34" charset="0"/>
                <a:cs typeface="Times New Roman" panose="02020603050405020304" pitchFamily="18" charset="0"/>
              </a:rPr>
              <a:t>He declared the divine law to be arbitrary, detrimental to the interests of the heavenly universe, and in need of change.</a:t>
            </a:r>
            <a:r>
              <a:rPr lang="en-GB" sz="2400" kern="100" dirty="0">
                <a:effectLst/>
                <a:ea typeface="Calibri" panose="020F0502020204030204" pitchFamily="34" charset="0"/>
                <a:cs typeface="Times New Roman" panose="02020603050405020304" pitchFamily="18" charset="0"/>
              </a:rPr>
              <a:t> { </a:t>
            </a:r>
            <a:r>
              <a:rPr lang="en-GB" sz="2400" kern="100" dirty="0" err="1">
                <a:effectLst/>
                <a:ea typeface="Calibri" panose="020F0502020204030204" pitchFamily="34" charset="0"/>
                <a:cs typeface="Times New Roman" panose="02020603050405020304" pitchFamily="18" charset="0"/>
              </a:rPr>
              <a:t>CTr</a:t>
            </a:r>
            <a:r>
              <a:rPr lang="en-GB" sz="2400" kern="100" dirty="0">
                <a:effectLst/>
                <a:ea typeface="Calibri" panose="020F0502020204030204" pitchFamily="34" charset="0"/>
                <a:cs typeface="Times New Roman" panose="02020603050405020304" pitchFamily="18" charset="0"/>
              </a:rPr>
              <a:t> 289.2} </a:t>
            </a:r>
          </a:p>
          <a:p>
            <a:pPr marL="0" indent="0" algn="just">
              <a:buNone/>
            </a:pPr>
            <a:r>
              <a:rPr lang="en-GB" sz="2400" kern="100" dirty="0">
                <a:effectLst/>
                <a:ea typeface="Calibri" panose="020F0502020204030204" pitchFamily="34" charset="0"/>
                <a:cs typeface="Times New Roman" panose="02020603050405020304" pitchFamily="18" charset="0"/>
              </a:rPr>
              <a:t>Satan sort to change the nature of the law from a law of promises to a law of restraint. </a:t>
            </a:r>
          </a:p>
          <a:p>
            <a:pPr marL="0" indent="0" algn="just">
              <a:buNone/>
            </a:pPr>
            <a:r>
              <a:rPr lang="en-GB" sz="2400" kern="100" dirty="0">
                <a:effectLst/>
                <a:ea typeface="Calibri" panose="020F0502020204030204" pitchFamily="34" charset="0"/>
                <a:cs typeface="Times New Roman" panose="02020603050405020304" pitchFamily="18" charset="0"/>
              </a:rPr>
              <a:t>It is like saying seeds planted in the earth cannot grow. Satan make God’s commandments appear arbitrary. But how did he do this?</a:t>
            </a:r>
            <a:endParaRPr lang="en-AU" sz="2400" dirty="0"/>
          </a:p>
        </p:txBody>
      </p:sp>
    </p:spTree>
    <p:extLst>
      <p:ext uri="{BB962C8B-B14F-4D97-AF65-F5344CB8AC3E}">
        <p14:creationId xmlns:p14="http://schemas.microsoft.com/office/powerpoint/2010/main" val="178954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A380-E0F5-7C80-EEF1-784D27A73D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ABAD0C1-4AA9-9D78-07F8-43E768EBB9C2}"/>
              </a:ext>
            </a:extLst>
          </p:cNvPr>
          <p:cNvSpPr>
            <a:spLocks noGrp="1" noChangeArrowheads="1"/>
          </p:cNvSpPr>
          <p:nvPr>
            <p:ph type="ctrTitle"/>
          </p:nvPr>
        </p:nvSpPr>
        <p:spPr>
          <a:xfrm>
            <a:off x="1007918" y="351559"/>
            <a:ext cx="10079181" cy="609023"/>
          </a:xfrm>
        </p:spPr>
        <p:txBody>
          <a:bodyPr>
            <a:normAutofit/>
          </a:bodyPr>
          <a:lstStyle/>
          <a:p>
            <a:pPr defTabSz="1036638"/>
            <a:r>
              <a:rPr lang="en-GB" altLang="en-US" sz="3200" dirty="0">
                <a:effectLst>
                  <a:outerShdw blurRad="38100" dist="38100" dir="2700000" algn="tl">
                    <a:srgbClr val="000000"/>
                  </a:outerShdw>
                </a:effectLst>
              </a:rPr>
              <a:t>Origin of Thinking to Change the Law</a:t>
            </a:r>
            <a:endParaRPr lang="en-US" altLang="en-US" sz="3200" dirty="0"/>
          </a:p>
        </p:txBody>
      </p:sp>
      <p:sp>
        <p:nvSpPr>
          <p:cNvPr id="11267" name="Text Box 3">
            <a:extLst>
              <a:ext uri="{FF2B5EF4-FFF2-40B4-BE49-F238E27FC236}">
                <a16:creationId xmlns:a16="http://schemas.microsoft.com/office/drawing/2014/main" id="{15D1978F-2FF2-E866-96E4-A1280DB9CA3E}"/>
              </a:ext>
            </a:extLst>
          </p:cNvPr>
          <p:cNvSpPr txBox="1">
            <a:spLocks noChangeArrowheads="1"/>
          </p:cNvSpPr>
          <p:nvPr/>
        </p:nvSpPr>
        <p:spPr bwMode="auto">
          <a:xfrm>
            <a:off x="826654" y="1297647"/>
            <a:ext cx="10538691"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Leaving his place in the immediate presence of the Father, Lucifer went forth to diffuse the spirit of discontent among the angels. He worked with mysterious secrecy, and for a time concealed his real purpose under an appearance of reverence for God. </a:t>
            </a:r>
            <a:r>
              <a:rPr lang="en-GB" altLang="en-US" sz="2400" dirty="0">
                <a:solidFill>
                  <a:srgbClr val="92D050"/>
                </a:solidFill>
                <a:effectLst>
                  <a:outerShdw blurRad="38100" dist="38100" dir="2700000" algn="tl">
                    <a:srgbClr val="000000"/>
                  </a:outerShdw>
                </a:effectLst>
              </a:rPr>
              <a:t>He began to insinuate doubts concerning the laws that governed heavenly beings, </a:t>
            </a:r>
            <a:r>
              <a:rPr lang="en-GB" altLang="en-US" sz="2400" u="sng" dirty="0">
                <a:solidFill>
                  <a:srgbClr val="92D050"/>
                </a:solidFill>
                <a:effectLst>
                  <a:outerShdw blurRad="38100" dist="38100" dir="2700000" algn="tl">
                    <a:srgbClr val="000000"/>
                  </a:outerShdw>
                </a:effectLst>
              </a:rPr>
              <a:t>intimating that though laws might be necessary for the inhabitants of the worlds, angels, being more exalted, needed no such restraint</a:t>
            </a:r>
            <a:r>
              <a:rPr lang="en-GB" altLang="en-US" sz="2400" dirty="0">
                <a:solidFill>
                  <a:srgbClr val="92D050"/>
                </a:solidFill>
                <a:effectLst>
                  <a:outerShdw blurRad="38100" dist="38100" dir="2700000" algn="tl">
                    <a:srgbClr val="000000"/>
                  </a:outerShdw>
                </a:effectLst>
              </a:rPr>
              <a:t>, for their own wisdom was a sufficient guide. They were not beings that could bring </a:t>
            </a:r>
            <a:r>
              <a:rPr lang="en-GB" altLang="en-US" sz="2400" dirty="0" err="1">
                <a:solidFill>
                  <a:srgbClr val="92D050"/>
                </a:solidFill>
                <a:effectLst>
                  <a:outerShdw blurRad="38100" dist="38100" dir="2700000" algn="tl">
                    <a:srgbClr val="000000"/>
                  </a:outerShdw>
                </a:effectLst>
              </a:rPr>
              <a:t>dishonor</a:t>
            </a:r>
            <a:r>
              <a:rPr lang="en-GB" altLang="en-US" sz="2400" dirty="0">
                <a:solidFill>
                  <a:srgbClr val="92D050"/>
                </a:solidFill>
                <a:effectLst>
                  <a:outerShdw blurRad="38100" dist="38100" dir="2700000" algn="tl">
                    <a:srgbClr val="000000"/>
                  </a:outerShdw>
                </a:effectLst>
              </a:rPr>
              <a:t> to God; all their thoughts were holy; it was no more possible for them than for God Himself to err. </a:t>
            </a:r>
            <a:r>
              <a:rPr lang="en-GB" altLang="en-US" sz="2400" dirty="0">
                <a:effectLst>
                  <a:outerShdw blurRad="38100" dist="38100" dir="2700000" algn="tl">
                    <a:srgbClr val="000000"/>
                  </a:outerShdw>
                </a:effectLst>
              </a:rPr>
              <a:t>PP 37.1</a:t>
            </a:r>
          </a:p>
          <a:p>
            <a:pPr algn="just">
              <a:spcAft>
                <a:spcPts val="1200"/>
              </a:spcAft>
            </a:pPr>
            <a:r>
              <a:rPr lang="en-GB" altLang="en-US" sz="2400" dirty="0">
                <a:effectLst>
                  <a:outerShdw blurRad="38100" dist="38100" dir="2700000" algn="tl">
                    <a:srgbClr val="000000"/>
                  </a:outerShdw>
                </a:effectLst>
              </a:rPr>
              <a:t>Satan stated that God’s laws were restraints on their inherent wisdom. Satan thought to change not just the law but the nature of the law. </a:t>
            </a:r>
            <a:endParaRPr lang="en-GB" altLang="en-US" sz="2100" dirty="0">
              <a:effectLst>
                <a:outerShdw blurRad="38100" dist="38100" dir="2700000" algn="tl">
                  <a:srgbClr val="000000"/>
                </a:outerShdw>
              </a:effectLst>
            </a:endParaRP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414388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C617-E811-7A10-AA98-26C3AEC1429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60C6C6C-AF21-0B4D-282D-40AEE180A04B}"/>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Law of Life and Law of Death</a:t>
            </a:r>
            <a:endParaRPr lang="en-US" altLang="en-US" sz="3200" dirty="0"/>
          </a:p>
        </p:txBody>
      </p:sp>
      <p:sp>
        <p:nvSpPr>
          <p:cNvPr id="11267" name="Text Box 3">
            <a:extLst>
              <a:ext uri="{FF2B5EF4-FFF2-40B4-BE49-F238E27FC236}">
                <a16:creationId xmlns:a16="http://schemas.microsoft.com/office/drawing/2014/main" id="{CC3F1C4E-FFD2-D938-3071-F78664A02305}"/>
              </a:ext>
            </a:extLst>
          </p:cNvPr>
          <p:cNvSpPr txBox="1">
            <a:spLocks noChangeArrowheads="1"/>
          </p:cNvSpPr>
          <p:nvPr/>
        </p:nvSpPr>
        <p:spPr bwMode="auto">
          <a:xfrm>
            <a:off x="1091045" y="1435417"/>
            <a:ext cx="979862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God could have destroyed Satan and his sympathizers as easily as one can cast a pebble to the earth; but He did not do this</a:t>
            </a:r>
            <a:r>
              <a:rPr lang="en-GB" altLang="en-US" sz="2400" dirty="0">
                <a:solidFill>
                  <a:srgbClr val="92D050"/>
                </a:solidFill>
                <a:effectLst>
                  <a:outerShdw blurRad="38100" dist="38100" dir="2700000" algn="tl">
                    <a:srgbClr val="000000"/>
                  </a:outerShdw>
                </a:effectLst>
              </a:rPr>
              <a:t>. Rebellion was not to be overcome by force. Compelling power is found only under Satan’s government.</a:t>
            </a:r>
            <a:r>
              <a:rPr lang="en-GB" altLang="en-US" sz="2400" dirty="0">
                <a:effectLst>
                  <a:outerShdw blurRad="38100" dist="38100" dir="2700000" algn="tl">
                    <a:srgbClr val="000000"/>
                  </a:outerShdw>
                </a:effectLst>
              </a:rPr>
              <a:t> [Law of Death] </a:t>
            </a:r>
            <a:r>
              <a:rPr lang="en-GB" altLang="en-US" sz="2400" dirty="0">
                <a:solidFill>
                  <a:srgbClr val="92D050"/>
                </a:solidFill>
                <a:effectLst>
                  <a:outerShdw blurRad="38100" dist="38100" dir="2700000" algn="tl">
                    <a:srgbClr val="000000"/>
                  </a:outerShdw>
                </a:effectLst>
              </a:rPr>
              <a:t>The Lord’s principles are not of this order. His authority rests upon goodness, mercy, and love; </a:t>
            </a:r>
            <a:r>
              <a:rPr lang="en-GB" altLang="en-US" sz="2400" dirty="0">
                <a:effectLst>
                  <a:outerShdw blurRad="38100" dist="38100" dir="2700000" algn="tl">
                    <a:srgbClr val="000000"/>
                  </a:outerShdw>
                </a:effectLst>
              </a:rPr>
              <a:t>[Law of Life] and the presentation of these principles is the means to be used. God’s government is moral, and truth and love are to be the prevailing power. { DA 759.1} </a:t>
            </a: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405982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1611E-6D22-65F1-BEA9-B55A36BA13E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EA83B66-D02C-2944-4F3D-8CD7955A6EF2}"/>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God’s Principles</a:t>
            </a:r>
            <a:endParaRPr lang="en-US" altLang="en-US" sz="3200" dirty="0"/>
          </a:p>
        </p:txBody>
      </p:sp>
      <p:sp>
        <p:nvSpPr>
          <p:cNvPr id="11267" name="Text Box 3">
            <a:extLst>
              <a:ext uri="{FF2B5EF4-FFF2-40B4-BE49-F238E27FC236}">
                <a16:creationId xmlns:a16="http://schemas.microsoft.com/office/drawing/2014/main" id="{829D7087-F915-8A80-EF37-141467AB86D2}"/>
              </a:ext>
            </a:extLst>
          </p:cNvPr>
          <p:cNvSpPr txBox="1">
            <a:spLocks noChangeArrowheads="1"/>
          </p:cNvSpPr>
          <p:nvPr/>
        </p:nvSpPr>
        <p:spPr bwMode="auto">
          <a:xfrm>
            <a:off x="812223" y="1405832"/>
            <a:ext cx="10567554"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200" dirty="0">
                <a:effectLst>
                  <a:outerShdw blurRad="38100" dist="38100" dir="2700000" algn="tl">
                    <a:srgbClr val="000000"/>
                  </a:outerShdw>
                </a:effectLst>
              </a:rPr>
              <a:t>The earth was dark through misapprehension of God. [introduction of a law of restraint] That the gloomy shadows might be lightened, that the world might be brought back to God, Satan’s deceptive power was to be broken. [Satan changed the nature of the law. Rom 7:11] This could not be done by force. </a:t>
            </a:r>
            <a:r>
              <a:rPr lang="en-GB" altLang="en-US" sz="2200" dirty="0">
                <a:solidFill>
                  <a:srgbClr val="92D050"/>
                </a:solidFill>
                <a:effectLst>
                  <a:outerShdw blurRad="38100" dist="38100" dir="2700000" algn="tl">
                    <a:srgbClr val="000000"/>
                  </a:outerShdw>
                </a:effectLst>
              </a:rPr>
              <a:t>The exercise of force is contrary to the principles of God’s government; </a:t>
            </a:r>
            <a:r>
              <a:rPr lang="en-GB" altLang="en-US" sz="2200" dirty="0">
                <a:effectLst>
                  <a:outerShdw blurRad="38100" dist="38100" dir="2700000" algn="tl">
                    <a:srgbClr val="000000"/>
                  </a:outerShdw>
                </a:effectLst>
              </a:rPr>
              <a:t>He desires only the service of love; and </a:t>
            </a:r>
            <a:r>
              <a:rPr lang="en-GB" altLang="en-US" sz="2200" dirty="0">
                <a:solidFill>
                  <a:srgbClr val="92D050"/>
                </a:solidFill>
                <a:effectLst>
                  <a:outerShdw blurRad="38100" dist="38100" dir="2700000" algn="tl">
                    <a:srgbClr val="000000"/>
                  </a:outerShdw>
                </a:effectLst>
              </a:rPr>
              <a:t>love cannot be commanded;</a:t>
            </a:r>
            <a:r>
              <a:rPr lang="en-GB" altLang="en-US" sz="2200" dirty="0">
                <a:effectLst>
                  <a:outerShdw blurRad="38100" dist="38100" dir="2700000" algn="tl">
                    <a:srgbClr val="000000"/>
                  </a:outerShdw>
                </a:effectLst>
              </a:rPr>
              <a:t> [Worship me or I will burn you to death] </a:t>
            </a:r>
            <a:r>
              <a:rPr lang="en-GB" altLang="en-US" sz="2200" dirty="0">
                <a:solidFill>
                  <a:srgbClr val="92D050"/>
                </a:solidFill>
                <a:effectLst>
                  <a:outerShdw blurRad="38100" dist="38100" dir="2700000" algn="tl">
                    <a:srgbClr val="000000"/>
                  </a:outerShdw>
                </a:effectLst>
              </a:rPr>
              <a:t>it cannot be won by force or authority. </a:t>
            </a:r>
            <a:r>
              <a:rPr lang="en-GB" altLang="en-US" sz="2200" dirty="0">
                <a:effectLst>
                  <a:outerShdw blurRad="38100" dist="38100" dir="2700000" algn="tl">
                    <a:srgbClr val="000000"/>
                  </a:outerShdw>
                </a:effectLst>
              </a:rPr>
              <a:t>[Worship me or I will burn your body so you will be in torment or such horror because you dare to disobey me.] </a:t>
            </a:r>
            <a:r>
              <a:rPr lang="en-GB" altLang="en-US" sz="2200" dirty="0">
                <a:solidFill>
                  <a:srgbClr val="92D050"/>
                </a:solidFill>
                <a:effectLst>
                  <a:outerShdw blurRad="38100" dist="38100" dir="2700000" algn="tl">
                    <a:srgbClr val="000000"/>
                  </a:outerShdw>
                </a:effectLst>
              </a:rPr>
              <a:t>Only by love is love awakened. </a:t>
            </a:r>
            <a:r>
              <a:rPr lang="en-GB" altLang="en-US" sz="2200" dirty="0">
                <a:effectLst>
                  <a:outerShdw blurRad="38100" dist="38100" dir="2700000" algn="tl">
                    <a:srgbClr val="000000"/>
                  </a:outerShdw>
                </a:effectLst>
              </a:rPr>
              <a:t>To know God is to love Him; </a:t>
            </a:r>
            <a:r>
              <a:rPr lang="en-GB" altLang="en-US" sz="2200" dirty="0">
                <a:solidFill>
                  <a:srgbClr val="92D050"/>
                </a:solidFill>
                <a:effectLst>
                  <a:outerShdw blurRad="38100" dist="38100" dir="2700000" algn="tl">
                    <a:srgbClr val="000000"/>
                  </a:outerShdw>
                </a:effectLst>
              </a:rPr>
              <a:t>His character must be manifested </a:t>
            </a:r>
            <a:r>
              <a:rPr lang="en-GB" altLang="en-US" sz="2200" u="sng" dirty="0">
                <a:solidFill>
                  <a:srgbClr val="92D050"/>
                </a:solidFill>
                <a:effectLst>
                  <a:outerShdw blurRad="38100" dist="38100" dir="2700000" algn="tl">
                    <a:srgbClr val="000000"/>
                  </a:outerShdw>
                </a:effectLst>
              </a:rPr>
              <a:t>in contrast</a:t>
            </a:r>
            <a:r>
              <a:rPr lang="en-GB" altLang="en-US" sz="2200" dirty="0">
                <a:solidFill>
                  <a:srgbClr val="92D050"/>
                </a:solidFill>
                <a:effectLst>
                  <a:outerShdw blurRad="38100" dist="38100" dir="2700000" algn="tl">
                    <a:srgbClr val="000000"/>
                  </a:outerShdw>
                </a:effectLst>
              </a:rPr>
              <a:t> to the character of Satan.</a:t>
            </a:r>
            <a:r>
              <a:rPr lang="en-GB" altLang="en-US" sz="2200" dirty="0">
                <a:effectLst>
                  <a:outerShdw blurRad="38100" dist="38100" dir="2700000" algn="tl">
                    <a:srgbClr val="000000"/>
                  </a:outerShdw>
                </a:effectLst>
              </a:rPr>
              <a:t> [If Satan kills then in contrast God doesn’t.] { DA 22.1}</a:t>
            </a:r>
          </a:p>
        </p:txBody>
      </p:sp>
    </p:spTree>
    <p:extLst>
      <p:ext uri="{BB962C8B-B14F-4D97-AF65-F5344CB8AC3E}">
        <p14:creationId xmlns:p14="http://schemas.microsoft.com/office/powerpoint/2010/main" val="155380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B34D9-F0E6-F73F-CE10-B359D401846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D3CB1CB-735D-D949-99A2-1A1EBAA22DBF}"/>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The Nature of the Papacy</a:t>
            </a:r>
            <a:endParaRPr lang="en-US" altLang="en-US" sz="3200" dirty="0"/>
          </a:p>
        </p:txBody>
      </p:sp>
      <p:sp>
        <p:nvSpPr>
          <p:cNvPr id="11267" name="Text Box 3">
            <a:extLst>
              <a:ext uri="{FF2B5EF4-FFF2-40B4-BE49-F238E27FC236}">
                <a16:creationId xmlns:a16="http://schemas.microsoft.com/office/drawing/2014/main" id="{E4CCA699-3891-2901-60D5-26A2EB64DB8B}"/>
              </a:ext>
            </a:extLst>
          </p:cNvPr>
          <p:cNvSpPr txBox="1">
            <a:spLocks noChangeArrowheads="1"/>
          </p:cNvSpPr>
          <p:nvPr/>
        </p:nvSpPr>
        <p:spPr bwMode="auto">
          <a:xfrm>
            <a:off x="1091046" y="1206817"/>
            <a:ext cx="9798628"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“The Catholic Church is a respecter of conscience and of liberty … Nevertheless, when confronted with heresy … she has recourse to FORCE, to corporal PUNISHMENT, to TORTURE.” (Catholic Professor Alfred </a:t>
            </a:r>
            <a:r>
              <a:rPr lang="en-GB" altLang="en-US" sz="2400" dirty="0" err="1">
                <a:effectLst>
                  <a:outerShdw blurRad="38100" dist="38100" dir="2700000" algn="tl">
                    <a:srgbClr val="000000"/>
                  </a:outerShdw>
                </a:effectLst>
              </a:rPr>
              <a:t>Baudrillart</a:t>
            </a:r>
            <a:r>
              <a:rPr lang="en-GB" altLang="en-US" sz="2400" dirty="0">
                <a:effectLst>
                  <a:outerShdw blurRad="38100" dist="38100" dir="2700000" algn="tl">
                    <a:srgbClr val="000000"/>
                  </a:outerShdw>
                </a:effectLst>
              </a:rPr>
              <a:t>, The Catholic Church, Renaissance, and Protestantism, pp. 182- 183)</a:t>
            </a:r>
          </a:p>
          <a:p>
            <a:pPr algn="just">
              <a:spcAft>
                <a:spcPts val="1200"/>
              </a:spcAft>
            </a:pPr>
            <a:r>
              <a:rPr lang="en-GB" sz="2400" kern="100" dirty="0">
                <a:effectLst>
                  <a:outerShdw blurRad="38100" dist="38100" dir="2700000" algn="tl">
                    <a:srgbClr val="000000"/>
                  </a:outerShdw>
                </a:effectLst>
                <a:ea typeface="Calibri" panose="020F0502020204030204" pitchFamily="34" charset="0"/>
                <a:cs typeface="Times New Roman" panose="02020603050405020304" pitchFamily="18" charset="0"/>
              </a:rPr>
              <a:t>Pope Pius IX, in his Encyclical Letter of August 15, 1854, said: `The absurd and erroneous doctrines or ravings in </a:t>
            </a:r>
            <a:r>
              <a:rPr lang="en-GB" sz="2400" kern="100" dirty="0" err="1">
                <a:effectLst>
                  <a:outerShdw blurRad="38100" dist="38100" dir="2700000" algn="tl">
                    <a:srgbClr val="000000"/>
                  </a:outerShdw>
                </a:effectLst>
                <a:ea typeface="Calibri" panose="020F0502020204030204" pitchFamily="34" charset="0"/>
                <a:cs typeface="Times New Roman" panose="02020603050405020304" pitchFamily="18" charset="0"/>
              </a:rPr>
              <a:t>defense</a:t>
            </a:r>
            <a:r>
              <a:rPr lang="en-GB" sz="2400" kern="100" dirty="0">
                <a:effectLst>
                  <a:outerShdw blurRad="38100" dist="38100" dir="2700000" algn="tl">
                    <a:srgbClr val="000000"/>
                  </a:outerShdw>
                </a:effectLst>
                <a:ea typeface="Calibri" panose="020F0502020204030204" pitchFamily="34" charset="0"/>
                <a:cs typeface="Times New Roman" panose="02020603050405020304" pitchFamily="18" charset="0"/>
              </a:rPr>
              <a:t> of liberty of conscience are a most pestilential error—</a:t>
            </a:r>
            <a:r>
              <a:rPr lang="en-GB" sz="2400" kern="100" dirty="0">
                <a:solidFill>
                  <a:srgbClr val="92D050"/>
                </a:solidFill>
                <a:effectLst>
                  <a:outerShdw blurRad="38100" dist="38100" dir="2700000" algn="tl">
                    <a:srgbClr val="000000"/>
                  </a:outerShdw>
                </a:effectLst>
                <a:ea typeface="Calibri" panose="020F0502020204030204" pitchFamily="34" charset="0"/>
                <a:cs typeface="Times New Roman" panose="02020603050405020304" pitchFamily="18" charset="0"/>
              </a:rPr>
              <a:t>a pest, of all others, most to be dreaded in a state.’ </a:t>
            </a:r>
            <a:r>
              <a:rPr lang="en-GB" sz="2400" kern="100" dirty="0">
                <a:effectLst>
                  <a:outerShdw blurRad="38100" dist="38100" dir="2700000" algn="tl">
                    <a:srgbClr val="000000"/>
                  </a:outerShdw>
                </a:effectLst>
                <a:ea typeface="Calibri" panose="020F0502020204030204" pitchFamily="34" charset="0"/>
                <a:cs typeface="Times New Roman" panose="02020603050405020304" pitchFamily="18" charset="0"/>
              </a:rPr>
              <a:t>The same pope, in his Encyclical Letter of December 8, 1864, anathematized `those who assert the liberty of conscience and of religious worship,’ </a:t>
            </a:r>
            <a:r>
              <a:rPr lang="en-GB" sz="2400" kern="100" dirty="0">
                <a:solidFill>
                  <a:srgbClr val="92D050"/>
                </a:solidFill>
                <a:effectLst>
                  <a:outerShdw blurRad="38100" dist="38100" dir="2700000" algn="tl">
                    <a:srgbClr val="000000"/>
                  </a:outerShdw>
                </a:effectLst>
                <a:ea typeface="Calibri" panose="020F0502020204030204" pitchFamily="34" charset="0"/>
                <a:cs typeface="Times New Roman" panose="02020603050405020304" pitchFamily="18" charset="0"/>
              </a:rPr>
              <a:t>also ‘all such as maintain that the church may not employ force.’</a:t>
            </a:r>
            <a:r>
              <a:rPr lang="en-GB" sz="2400" kern="100" dirty="0">
                <a:effectLst>
                  <a:outerShdw blurRad="38100" dist="38100" dir="2700000" algn="tl">
                    <a:srgbClr val="000000"/>
                  </a:outerShdw>
                </a:effectLst>
                <a:ea typeface="Calibri" panose="020F0502020204030204" pitchFamily="34" charset="0"/>
                <a:cs typeface="Times New Roman" panose="02020603050405020304" pitchFamily="18" charset="0"/>
              </a:rPr>
              <a:t> { GC 564.5}</a:t>
            </a:r>
          </a:p>
        </p:txBody>
      </p:sp>
    </p:spTree>
    <p:extLst>
      <p:ext uri="{BB962C8B-B14F-4D97-AF65-F5344CB8AC3E}">
        <p14:creationId xmlns:p14="http://schemas.microsoft.com/office/powerpoint/2010/main" val="421418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9E35C-A06D-61A5-4291-8246C83FDF3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7EBDF2-F02F-5BC0-6E23-6A8E22F0DB0F}"/>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Nature of the Papacy</a:t>
            </a:r>
            <a:endParaRPr lang="en-US" altLang="en-US" sz="3200" dirty="0"/>
          </a:p>
        </p:txBody>
      </p:sp>
      <p:sp>
        <p:nvSpPr>
          <p:cNvPr id="11267" name="Text Box 3">
            <a:extLst>
              <a:ext uri="{FF2B5EF4-FFF2-40B4-BE49-F238E27FC236}">
                <a16:creationId xmlns:a16="http://schemas.microsoft.com/office/drawing/2014/main" id="{4783D542-6EB8-03F3-7980-42C19726891B}"/>
              </a:ext>
            </a:extLst>
          </p:cNvPr>
          <p:cNvSpPr txBox="1">
            <a:spLocks noChangeArrowheads="1"/>
          </p:cNvSpPr>
          <p:nvPr/>
        </p:nvSpPr>
        <p:spPr bwMode="auto">
          <a:xfrm>
            <a:off x="807027" y="1168400"/>
            <a:ext cx="10577946"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000" dirty="0">
                <a:effectLst>
                  <a:outerShdw blurRad="38100" dist="38100" dir="2700000" algn="tl">
                    <a:srgbClr val="000000"/>
                  </a:outerShdw>
                </a:effectLst>
              </a:rPr>
              <a:t>“Wherever and whenever there is honest Catholicity, there will be a clear distinction drawn between truth and error, and Catholicity and all forms of heresy. </a:t>
            </a:r>
            <a:r>
              <a:rPr lang="en-GB" altLang="en-US" sz="2000" dirty="0">
                <a:solidFill>
                  <a:srgbClr val="92D050"/>
                </a:solidFill>
                <a:effectLst>
                  <a:outerShdw blurRad="38100" dist="38100" dir="2700000" algn="tl">
                    <a:srgbClr val="000000"/>
                  </a:outerShdw>
                </a:effectLst>
              </a:rPr>
              <a:t>When she thinks it good to use physical force, she will use it </a:t>
            </a:r>
            <a:r>
              <a:rPr lang="en-GB" altLang="en-US" sz="2000" dirty="0">
                <a:effectLst>
                  <a:outerShdw blurRad="38100" dist="38100" dir="2700000" algn="tl">
                    <a:srgbClr val="000000"/>
                  </a:outerShdw>
                </a:effectLst>
              </a:rPr>
              <a:t>... But will the Catholic Church give bond that she will not persecute at all? Will she guarantee absolute freedom and equality of all churches and all faiths? </a:t>
            </a:r>
            <a:r>
              <a:rPr lang="en-GB" altLang="en-US" sz="2000" dirty="0">
                <a:solidFill>
                  <a:srgbClr val="92D050"/>
                </a:solidFill>
                <a:effectLst>
                  <a:outerShdw blurRad="38100" dist="38100" dir="2700000" algn="tl">
                    <a:srgbClr val="000000"/>
                  </a:outerShdw>
                </a:effectLst>
              </a:rPr>
              <a:t>The Catholic Church gives no bonds of her good </a:t>
            </a:r>
            <a:r>
              <a:rPr lang="en-GB" altLang="en-US" sz="2000" dirty="0" err="1">
                <a:solidFill>
                  <a:srgbClr val="92D050"/>
                </a:solidFill>
                <a:effectLst>
                  <a:outerShdw blurRad="38100" dist="38100" dir="2700000" algn="tl">
                    <a:srgbClr val="000000"/>
                  </a:outerShdw>
                </a:effectLst>
              </a:rPr>
              <a:t>behavior</a:t>
            </a:r>
            <a:r>
              <a:rPr lang="en-GB" altLang="en-US" sz="2000" dirty="0">
                <a:effectLst>
                  <a:outerShdw blurRad="38100" dist="38100" dir="2700000" algn="tl">
                    <a:srgbClr val="000000"/>
                  </a:outerShdw>
                </a:effectLst>
              </a:rPr>
              <a:t>.” (The Western Watchman [A Catholic Publication], December 24, 1908)</a:t>
            </a:r>
          </a:p>
          <a:p>
            <a:pPr algn="just">
              <a:spcAft>
                <a:spcPts val="1200"/>
              </a:spcAft>
            </a:pPr>
            <a:endParaRPr lang="en-GB" altLang="en-US" sz="700" dirty="0">
              <a:effectLst>
                <a:outerShdw blurRad="38100" dist="38100" dir="2700000" algn="tl">
                  <a:srgbClr val="000000"/>
                </a:outerShdw>
              </a:effectLst>
            </a:endParaRPr>
          </a:p>
          <a:p>
            <a:pPr algn="just">
              <a:spcAft>
                <a:spcPts val="1200"/>
              </a:spcAft>
            </a:pPr>
            <a:r>
              <a:rPr lang="en-GB" altLang="en-US" sz="2000" dirty="0">
                <a:effectLst>
                  <a:outerShdw blurRad="38100" dist="38100" dir="2700000" algn="tl">
                    <a:srgbClr val="000000"/>
                  </a:outerShdw>
                </a:effectLst>
              </a:rPr>
              <a:t>Trial and persecution will come to all who, in obedience to the Word of God, refuse to worship this false sabbath. Force is the last resort of every false religion. At first it tries attraction, as the king of Babylon tried the power of music and outward show. If these attractions, invented by men inspired by Satan, failed to make men worship the image, the hungry flames of the furnace were ready to consume them. So it will be now. The papacy has exercised her power to compel men to obey her, and she will continue to do so. We need the same spirit that was manifested by God’s servants in the conflict with paganism ( The Signs of the Times, May 6, 1897). </a:t>
            </a:r>
          </a:p>
        </p:txBody>
      </p:sp>
    </p:spTree>
    <p:extLst>
      <p:ext uri="{BB962C8B-B14F-4D97-AF65-F5344CB8AC3E}">
        <p14:creationId xmlns:p14="http://schemas.microsoft.com/office/powerpoint/2010/main" val="290150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1CC1F-AA36-5014-8023-9D702B14B26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84E06BD-B5BC-699C-1F02-B5036C54FA6C}"/>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An Adventist Dilemma</a:t>
            </a:r>
            <a:endParaRPr lang="en-US" altLang="en-US" sz="3200" dirty="0"/>
          </a:p>
        </p:txBody>
      </p:sp>
      <p:sp>
        <p:nvSpPr>
          <p:cNvPr id="11267" name="Text Box 3">
            <a:extLst>
              <a:ext uri="{FF2B5EF4-FFF2-40B4-BE49-F238E27FC236}">
                <a16:creationId xmlns:a16="http://schemas.microsoft.com/office/drawing/2014/main" id="{89591404-046A-F142-DFBB-EB46028A1D76}"/>
              </a:ext>
            </a:extLst>
          </p:cNvPr>
          <p:cNvSpPr txBox="1">
            <a:spLocks noChangeArrowheads="1"/>
          </p:cNvSpPr>
          <p:nvPr/>
        </p:nvSpPr>
        <p:spPr bwMode="auto">
          <a:xfrm>
            <a:off x="893618" y="1154863"/>
            <a:ext cx="9798628"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Rev 13:15  And he had power to give life unto the image of the beast, that the image of the beast should both speak, </a:t>
            </a:r>
            <a:r>
              <a:rPr lang="en-GB" altLang="en-US" sz="2400" dirty="0">
                <a:solidFill>
                  <a:srgbClr val="92D050"/>
                </a:solidFill>
                <a:effectLst>
                  <a:outerShdw blurRad="38100" dist="38100" dir="2700000" algn="tl">
                    <a:srgbClr val="000000"/>
                  </a:outerShdw>
                </a:effectLst>
              </a:rPr>
              <a:t>and cause that as many as would not worship the image of the beast should be killed. </a:t>
            </a:r>
          </a:p>
          <a:p>
            <a:pPr marR="0" algn="just" rtl="0"/>
            <a:r>
              <a:rPr lang="en-GB" sz="2400" b="0" i="0" u="none" strike="noStrike" baseline="0" dirty="0"/>
              <a:t>And the third angel followed them, saying with a loud voice, If any man worship the beast and his image, and receive his mark in his forehead, or in his hand, The same shall drink of the wine of the wrath of God, which is poured out without mixture into the cup of his indignation; and he shall be tormented with fire and brimstone in the presence of the holy angels, and in the presence of the Lamb: </a:t>
            </a:r>
          </a:p>
          <a:p>
            <a:pPr marR="0" algn="just" rtl="0"/>
            <a:r>
              <a:rPr lang="en-AU" sz="2400" b="0" i="0" u="none" strike="noStrike" baseline="0" dirty="0"/>
              <a:t>Revelation 14:9-10</a:t>
            </a:r>
          </a:p>
          <a:p>
            <a:pPr marR="0" algn="just" rtl="0"/>
            <a:endParaRPr lang="en-AU" sz="2400" dirty="0"/>
          </a:p>
          <a:p>
            <a:pPr marR="0" algn="just" rtl="0"/>
            <a:r>
              <a:rPr lang="en-AU" sz="2400" b="0" i="0" u="none" strike="noStrike" baseline="0" dirty="0"/>
              <a:t>Does God act like the Papacy. Keep my law or I will kill you?</a:t>
            </a:r>
            <a:endParaRPr lang="en-GB" altLang="en-US" sz="2100" dirty="0">
              <a:solidFill>
                <a:srgbClr val="92D050"/>
              </a:solidFill>
              <a:effectLst>
                <a:outerShdw blurRad="38100" dist="38100" dir="2700000" algn="tl">
                  <a:srgbClr val="000000"/>
                </a:outerShdw>
              </a:effectLst>
            </a:endParaRP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126755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89D6-EB95-156F-C6D5-0E8BED79446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BF53EBF-D178-2EB6-7797-1C8D3CBB5237}"/>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Framing Mischief Through the Law</a:t>
            </a:r>
          </a:p>
        </p:txBody>
      </p:sp>
      <p:sp>
        <p:nvSpPr>
          <p:cNvPr id="11267" name="Text Box 3">
            <a:extLst>
              <a:ext uri="{FF2B5EF4-FFF2-40B4-BE49-F238E27FC236}">
                <a16:creationId xmlns:a16="http://schemas.microsoft.com/office/drawing/2014/main" id="{CB5689D5-26C1-282A-F020-91040A6AF63F}"/>
              </a:ext>
            </a:extLst>
          </p:cNvPr>
          <p:cNvSpPr txBox="1">
            <a:spLocks noChangeArrowheads="1"/>
          </p:cNvSpPr>
          <p:nvPr/>
        </p:nvSpPr>
        <p:spPr bwMode="auto">
          <a:xfrm>
            <a:off x="733732" y="1483011"/>
            <a:ext cx="107245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800" dirty="0" err="1">
                <a:effectLst>
                  <a:outerShdw blurRad="38100" dist="38100" dir="2700000" algn="tl">
                    <a:srgbClr val="000000"/>
                  </a:outerShdw>
                </a:effectLst>
              </a:rPr>
              <a:t>Psa</a:t>
            </a:r>
            <a:r>
              <a:rPr lang="en-GB" altLang="en-US" sz="2800" dirty="0">
                <a:effectLst>
                  <a:outerShdw blurRad="38100" dist="38100" dir="2700000" algn="tl">
                    <a:srgbClr val="000000"/>
                  </a:outerShdw>
                </a:effectLst>
              </a:rPr>
              <a:t> 94:20  Shall the throne of iniquity have fellowship with thee, which </a:t>
            </a:r>
            <a:r>
              <a:rPr lang="en-GB" altLang="en-US" sz="2800" dirty="0" err="1">
                <a:effectLst>
                  <a:outerShdw blurRad="38100" dist="38100" dir="2700000" algn="tl">
                    <a:srgbClr val="000000"/>
                  </a:outerShdw>
                </a:effectLst>
              </a:rPr>
              <a:t>frameth</a:t>
            </a:r>
            <a:r>
              <a:rPr lang="en-GB" altLang="en-US" sz="2800" dirty="0">
                <a:effectLst>
                  <a:outerShdw blurRad="38100" dist="38100" dir="2700000" algn="tl">
                    <a:srgbClr val="000000"/>
                  </a:outerShdw>
                </a:effectLst>
              </a:rPr>
              <a:t> mischief by a law? </a:t>
            </a:r>
          </a:p>
          <a:p>
            <a:pPr algn="just">
              <a:spcAft>
                <a:spcPts val="1200"/>
              </a:spcAft>
            </a:pPr>
            <a:r>
              <a:rPr lang="en-GB" altLang="en-US" sz="2800" dirty="0">
                <a:effectLst>
                  <a:outerShdw blurRad="38100" dist="38100" dir="2700000" algn="tl">
                    <a:srgbClr val="000000"/>
                  </a:outerShdw>
                </a:effectLst>
              </a:rPr>
              <a:t>Rom 7:11  For sin, taking occasion by the commandment, deceived me, and by it slew me. </a:t>
            </a:r>
          </a:p>
          <a:p>
            <a:pPr algn="just">
              <a:spcAft>
                <a:spcPts val="1200"/>
              </a:spcAft>
            </a:pPr>
            <a:endParaRPr lang="en-GB" alt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248022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3370C-FF92-B5DE-6D6A-4D415A2D777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1076BB2-289A-1532-96E2-0B239BE17224}"/>
              </a:ext>
            </a:extLst>
          </p:cNvPr>
          <p:cNvSpPr>
            <a:spLocks noGrp="1" noChangeArrowheads="1"/>
          </p:cNvSpPr>
          <p:nvPr>
            <p:ph type="ctrTitle"/>
          </p:nvPr>
        </p:nvSpPr>
        <p:spPr>
          <a:xfrm>
            <a:off x="238992" y="320386"/>
            <a:ext cx="11419608" cy="609023"/>
          </a:xfrm>
        </p:spPr>
        <p:txBody>
          <a:bodyPr>
            <a:normAutofit fontScale="90000"/>
          </a:bodyPr>
          <a:lstStyle/>
          <a:p>
            <a:pPr defTabSz="1036638"/>
            <a:r>
              <a:rPr lang="en-GB" altLang="en-US" sz="3200" dirty="0">
                <a:effectLst>
                  <a:outerShdw blurRad="38100" dist="38100" dir="2700000" algn="tl">
                    <a:srgbClr val="000000"/>
                  </a:outerShdw>
                </a:effectLst>
              </a:rPr>
              <a:t>Christ Frees us from Satan’s Lies about the law</a:t>
            </a:r>
            <a:endParaRPr lang="en-US" altLang="en-US" sz="3200" dirty="0"/>
          </a:p>
        </p:txBody>
      </p:sp>
      <p:sp>
        <p:nvSpPr>
          <p:cNvPr id="11267" name="Text Box 3">
            <a:extLst>
              <a:ext uri="{FF2B5EF4-FFF2-40B4-BE49-F238E27FC236}">
                <a16:creationId xmlns:a16="http://schemas.microsoft.com/office/drawing/2014/main" id="{EBCE7473-D6AD-D2B5-93D3-D0E31C4220A3}"/>
              </a:ext>
            </a:extLst>
          </p:cNvPr>
          <p:cNvSpPr txBox="1">
            <a:spLocks noChangeArrowheads="1"/>
          </p:cNvSpPr>
          <p:nvPr/>
        </p:nvSpPr>
        <p:spPr bwMode="auto">
          <a:xfrm>
            <a:off x="893618" y="1154863"/>
            <a:ext cx="9798628"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Rom 8:2  For </a:t>
            </a:r>
            <a:r>
              <a:rPr lang="en-GB" altLang="en-US" sz="2400" dirty="0">
                <a:solidFill>
                  <a:schemeClr val="accent1"/>
                </a:solidFill>
                <a:effectLst>
                  <a:outerShdw blurRad="38100" dist="38100" dir="2700000" algn="tl">
                    <a:srgbClr val="000000"/>
                  </a:outerShdw>
                </a:effectLst>
              </a:rPr>
              <a:t>the law of the Spirit of life in Christ Jesus </a:t>
            </a:r>
            <a:r>
              <a:rPr lang="en-GB" altLang="en-US" sz="2400" dirty="0">
                <a:effectLst>
                  <a:outerShdw blurRad="38100" dist="38100" dir="2700000" algn="tl">
                    <a:srgbClr val="000000"/>
                  </a:outerShdw>
                </a:effectLst>
              </a:rPr>
              <a:t>hath made me free from the law of sin and death. </a:t>
            </a:r>
          </a:p>
          <a:p>
            <a:pPr algn="just">
              <a:spcAft>
                <a:spcPts val="1200"/>
              </a:spcAft>
            </a:pPr>
            <a:r>
              <a:rPr lang="en-GB" altLang="en-US" sz="2400" dirty="0">
                <a:effectLst>
                  <a:outerShdw blurRad="38100" dist="38100" dir="2700000" algn="tl">
                    <a:srgbClr val="000000"/>
                  </a:outerShdw>
                </a:effectLst>
              </a:rPr>
              <a:t>1Jn 5:3  For this is the love of God, that we keep his commandments: and </a:t>
            </a:r>
            <a:r>
              <a:rPr lang="en-GB" altLang="en-US" sz="2400" dirty="0">
                <a:solidFill>
                  <a:schemeClr val="accent1"/>
                </a:solidFill>
                <a:effectLst>
                  <a:outerShdw blurRad="38100" dist="38100" dir="2700000" algn="tl">
                    <a:srgbClr val="000000"/>
                  </a:outerShdw>
                </a:effectLst>
              </a:rPr>
              <a:t>his commandments are not grievous</a:t>
            </a:r>
            <a:r>
              <a:rPr lang="en-GB" altLang="en-US" sz="2400" dirty="0">
                <a:effectLst>
                  <a:outerShdw blurRad="38100" dist="38100" dir="2700000" algn="tl">
                    <a:srgbClr val="000000"/>
                  </a:outerShdw>
                </a:effectLst>
              </a:rPr>
              <a:t>. </a:t>
            </a:r>
          </a:p>
          <a:p>
            <a:pPr algn="just">
              <a:spcAft>
                <a:spcPts val="1200"/>
              </a:spcAft>
            </a:pPr>
            <a:r>
              <a:rPr lang="en-GB" altLang="en-US" sz="2400" dirty="0">
                <a:effectLst>
                  <a:outerShdw blurRad="38100" dist="38100" dir="2700000" algn="tl">
                    <a:srgbClr val="000000"/>
                  </a:outerShdw>
                </a:effectLst>
              </a:rPr>
              <a:t>2Ti 1:10  But is now made manifest by the appearing of our Saviour Jesus Christ, </a:t>
            </a:r>
            <a:r>
              <a:rPr lang="en-GB" altLang="en-US" sz="2400" dirty="0">
                <a:solidFill>
                  <a:schemeClr val="accent1"/>
                </a:solidFill>
                <a:effectLst>
                  <a:outerShdw blurRad="38100" dist="38100" dir="2700000" algn="tl">
                    <a:srgbClr val="000000"/>
                  </a:outerShdw>
                </a:effectLst>
              </a:rPr>
              <a:t>who hath abolished death, and hath brought life and immortality to light through the gospel: </a:t>
            </a:r>
          </a:p>
        </p:txBody>
      </p:sp>
    </p:spTree>
    <p:extLst>
      <p:ext uri="{BB962C8B-B14F-4D97-AF65-F5344CB8AC3E}">
        <p14:creationId xmlns:p14="http://schemas.microsoft.com/office/powerpoint/2010/main" val="278834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9319-D34C-A205-25E5-B8917615EBC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C33A39C-6AB8-A291-6647-C044617A4833}"/>
              </a:ext>
            </a:extLst>
          </p:cNvPr>
          <p:cNvSpPr>
            <a:spLocks noGrp="1" noChangeArrowheads="1"/>
          </p:cNvSpPr>
          <p:nvPr>
            <p:ph type="ctrTitle"/>
          </p:nvPr>
        </p:nvSpPr>
        <p:spPr>
          <a:xfrm>
            <a:off x="384464" y="351559"/>
            <a:ext cx="11014363" cy="609023"/>
          </a:xfrm>
        </p:spPr>
        <p:txBody>
          <a:bodyPr>
            <a:normAutofit/>
          </a:bodyPr>
          <a:lstStyle/>
          <a:p>
            <a:pPr defTabSz="1036638"/>
            <a:r>
              <a:rPr lang="en-GB" altLang="en-US" sz="3200" dirty="0">
                <a:effectLst>
                  <a:outerShdw blurRad="38100" dist="38100" dir="2700000" algn="tl">
                    <a:srgbClr val="000000"/>
                  </a:outerShdw>
                </a:effectLst>
              </a:rPr>
              <a:t>God is not an executioner</a:t>
            </a:r>
            <a:endParaRPr lang="en-US" altLang="en-US" sz="3200" dirty="0"/>
          </a:p>
        </p:txBody>
      </p:sp>
      <p:sp>
        <p:nvSpPr>
          <p:cNvPr id="11267" name="Text Box 3">
            <a:extLst>
              <a:ext uri="{FF2B5EF4-FFF2-40B4-BE49-F238E27FC236}">
                <a16:creationId xmlns:a16="http://schemas.microsoft.com/office/drawing/2014/main" id="{90B2A2A5-DFCA-CBAC-2E57-14C3143B427B}"/>
              </a:ext>
            </a:extLst>
          </p:cNvPr>
          <p:cNvSpPr txBox="1">
            <a:spLocks noChangeArrowheads="1"/>
          </p:cNvSpPr>
          <p:nvPr/>
        </p:nvSpPr>
        <p:spPr bwMode="auto">
          <a:xfrm>
            <a:off x="1196686" y="1487372"/>
            <a:ext cx="979862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“God does not stand toward the sinner as an executioner of the sentence against transgression; [arbitrary] but he leaves the rejecters of his mercy to themselves, to reap that which they have sown. [design] Every ray of light rejected, every warning despised or unheeded, every passion indulged, every transgression of the law of God, </a:t>
            </a:r>
            <a:r>
              <a:rPr lang="en-GB" altLang="en-US" sz="2400" dirty="0">
                <a:solidFill>
                  <a:schemeClr val="accent1"/>
                </a:solidFill>
                <a:effectLst>
                  <a:outerShdw blurRad="38100" dist="38100" dir="2700000" algn="tl">
                    <a:srgbClr val="000000"/>
                  </a:outerShdw>
                </a:effectLst>
              </a:rPr>
              <a:t>is a seed sown, which yields its unfailing harvest. </a:t>
            </a:r>
            <a:r>
              <a:rPr lang="en-GB" altLang="en-US" sz="2400" dirty="0">
                <a:effectLst>
                  <a:outerShdw blurRad="38100" dist="38100" dir="2700000" algn="tl">
                    <a:srgbClr val="000000"/>
                  </a:outerShdw>
                </a:effectLst>
              </a:rPr>
              <a:t>The Spirit of God, persistently resisted, is at last withdrawn from the sinner, and then there is left no power to control the evil passions of the soul, and no protection from the malice and enmity of Satan.” (Great Controversy, p. 36, 1888)</a:t>
            </a:r>
            <a:endParaRPr lang="en-AU" sz="24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092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6344-78CE-EC63-BC6C-9F39BDD9E29F}"/>
              </a:ext>
            </a:extLst>
          </p:cNvPr>
          <p:cNvSpPr>
            <a:spLocks noGrp="1"/>
          </p:cNvSpPr>
          <p:nvPr>
            <p:ph type="title"/>
          </p:nvPr>
        </p:nvSpPr>
        <p:spPr>
          <a:xfrm>
            <a:off x="919119" y="207820"/>
            <a:ext cx="10353761" cy="803564"/>
          </a:xfrm>
        </p:spPr>
        <p:txBody>
          <a:bodyPr/>
          <a:lstStyle/>
          <a:p>
            <a:r>
              <a:rPr lang="en-AU" dirty="0"/>
              <a:t>Work of the Little Horn</a:t>
            </a:r>
          </a:p>
        </p:txBody>
      </p:sp>
      <p:sp>
        <p:nvSpPr>
          <p:cNvPr id="3" name="Content Placeholder 2">
            <a:extLst>
              <a:ext uri="{FF2B5EF4-FFF2-40B4-BE49-F238E27FC236}">
                <a16:creationId xmlns:a16="http://schemas.microsoft.com/office/drawing/2014/main" id="{36BFFCC0-3D04-D8B2-2295-2C188A314AF5}"/>
              </a:ext>
            </a:extLst>
          </p:cNvPr>
          <p:cNvSpPr>
            <a:spLocks noGrp="1"/>
          </p:cNvSpPr>
          <p:nvPr>
            <p:ph idx="1"/>
          </p:nvPr>
        </p:nvSpPr>
        <p:spPr>
          <a:xfrm>
            <a:off x="1287367" y="1359477"/>
            <a:ext cx="9617263" cy="3648942"/>
          </a:xfrm>
        </p:spPr>
        <p:txBody>
          <a:bodyPr>
            <a:normAutofit/>
          </a:bodyPr>
          <a:lstStyle/>
          <a:p>
            <a:pPr marL="0" indent="0" algn="just">
              <a:buNone/>
            </a:pPr>
            <a:r>
              <a:rPr lang="en-GB" sz="2800" b="1" dirty="0">
                <a:effectLst/>
                <a:ea typeface="Calibri" panose="020F0502020204030204" pitchFamily="34" charset="0"/>
                <a:cs typeface="Times New Roman" panose="02020603050405020304" pitchFamily="18" charset="0"/>
              </a:rPr>
              <a:t>Dan 7:25  And he shall speak great words against the most High, and shall wear out the saints of the most High, </a:t>
            </a:r>
            <a:r>
              <a:rPr lang="en-GB" sz="2800" b="1" dirty="0">
                <a:solidFill>
                  <a:srgbClr val="92D050"/>
                </a:solidFill>
                <a:effectLst/>
                <a:ea typeface="Calibri" panose="020F0502020204030204" pitchFamily="34" charset="0"/>
                <a:cs typeface="Times New Roman" panose="02020603050405020304" pitchFamily="18" charset="0"/>
              </a:rPr>
              <a:t>and think to change times and laws</a:t>
            </a:r>
            <a:r>
              <a:rPr lang="en-GB" sz="2800" b="1" dirty="0">
                <a:effectLst/>
                <a:ea typeface="Calibri" panose="020F0502020204030204" pitchFamily="34" charset="0"/>
                <a:cs typeface="Times New Roman" panose="02020603050405020304" pitchFamily="18" charset="0"/>
              </a:rPr>
              <a:t>: and they shall be given into his hand until a time and times and the dividing of time. </a:t>
            </a:r>
            <a:endParaRPr lang="en-AU" sz="2800" dirty="0"/>
          </a:p>
        </p:txBody>
      </p:sp>
    </p:spTree>
    <p:extLst>
      <p:ext uri="{BB962C8B-B14F-4D97-AF65-F5344CB8AC3E}">
        <p14:creationId xmlns:p14="http://schemas.microsoft.com/office/powerpoint/2010/main" val="398687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A380-E0F5-7C80-EEF1-784D27A73D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ABAD0C1-4AA9-9D78-07F8-43E768EBB9C2}"/>
              </a:ext>
            </a:extLst>
          </p:cNvPr>
          <p:cNvSpPr>
            <a:spLocks noGrp="1" noChangeArrowheads="1"/>
          </p:cNvSpPr>
          <p:nvPr>
            <p:ph type="ctrTitle"/>
          </p:nvPr>
        </p:nvSpPr>
        <p:spPr>
          <a:xfrm>
            <a:off x="734289" y="351559"/>
            <a:ext cx="10747666" cy="609023"/>
          </a:xfrm>
        </p:spPr>
        <p:txBody>
          <a:bodyPr>
            <a:normAutofit/>
          </a:bodyPr>
          <a:lstStyle/>
          <a:p>
            <a:pPr defTabSz="1036638"/>
            <a:r>
              <a:rPr lang="en-GB" altLang="en-US" sz="3200" dirty="0">
                <a:effectLst>
                  <a:outerShdw blurRad="38100" dist="38100" dir="2700000" algn="tl">
                    <a:srgbClr val="000000"/>
                  </a:outerShdw>
                </a:effectLst>
              </a:rPr>
              <a:t>The Wages of Sin and Fruit of the Spirit</a:t>
            </a:r>
            <a:endParaRPr lang="en-US" altLang="en-US" sz="3200" dirty="0"/>
          </a:p>
        </p:txBody>
      </p:sp>
      <p:sp>
        <p:nvSpPr>
          <p:cNvPr id="11267" name="Text Box 3">
            <a:extLst>
              <a:ext uri="{FF2B5EF4-FFF2-40B4-BE49-F238E27FC236}">
                <a16:creationId xmlns:a16="http://schemas.microsoft.com/office/drawing/2014/main" id="{15D1978F-2FF2-E866-96E4-A1280DB9CA3E}"/>
              </a:ext>
            </a:extLst>
          </p:cNvPr>
          <p:cNvSpPr txBox="1">
            <a:spLocks noChangeArrowheads="1"/>
          </p:cNvSpPr>
          <p:nvPr/>
        </p:nvSpPr>
        <p:spPr bwMode="auto">
          <a:xfrm>
            <a:off x="734289" y="1326791"/>
            <a:ext cx="10538691"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Rom 6:23  </a:t>
            </a:r>
            <a:r>
              <a:rPr lang="en-GB" altLang="en-US" sz="2400" dirty="0">
                <a:solidFill>
                  <a:schemeClr val="accent1"/>
                </a:solidFill>
                <a:effectLst>
                  <a:outerShdw blurRad="38100" dist="38100" dir="2700000" algn="tl">
                    <a:srgbClr val="000000"/>
                  </a:outerShdw>
                </a:effectLst>
              </a:rPr>
              <a:t>For the wages paid by Sin are death</a:t>
            </a:r>
            <a:r>
              <a:rPr lang="en-GB" altLang="en-US" sz="2400" dirty="0">
                <a:effectLst>
                  <a:outerShdw blurRad="38100" dist="38100" dir="2700000" algn="tl">
                    <a:srgbClr val="000000"/>
                  </a:outerShdw>
                </a:effectLst>
              </a:rPr>
              <a:t>; but God's free gift is the Life of the Ages bestowed upon us in Christ Jesus our Lord. (Weymouth)</a:t>
            </a:r>
          </a:p>
          <a:p>
            <a:pPr algn="just">
              <a:spcAft>
                <a:spcPts val="1200"/>
              </a:spcAft>
            </a:pPr>
            <a:r>
              <a:rPr lang="en-GB" altLang="en-US" sz="2100" dirty="0">
                <a:effectLst>
                  <a:outerShdw blurRad="38100" dist="38100" dir="2700000" algn="tl">
                    <a:srgbClr val="000000"/>
                  </a:outerShdw>
                </a:effectLst>
              </a:rPr>
              <a:t>“But each one is tempted when he is drawn away by his own desires and enticed. Then, when desire has conceived, it gives birth to sin; and </a:t>
            </a:r>
            <a:r>
              <a:rPr lang="en-GB" altLang="en-US" sz="2100" dirty="0">
                <a:solidFill>
                  <a:schemeClr val="accent1"/>
                </a:solidFill>
                <a:effectLst>
                  <a:outerShdw blurRad="38100" dist="38100" dir="2700000" algn="tl">
                    <a:srgbClr val="000000"/>
                  </a:outerShdw>
                </a:effectLst>
              </a:rPr>
              <a:t>sin, when it is full-grown, brings forth death.</a:t>
            </a:r>
            <a:r>
              <a:rPr lang="en-GB" altLang="en-US" sz="2100" dirty="0">
                <a:effectLst>
                  <a:outerShdw blurRad="38100" dist="38100" dir="2700000" algn="tl">
                    <a:srgbClr val="000000"/>
                  </a:outerShdw>
                </a:effectLst>
              </a:rPr>
              <a:t>” (James 1:14-15)</a:t>
            </a:r>
          </a:p>
          <a:p>
            <a:pPr algn="just">
              <a:spcAft>
                <a:spcPts val="1200"/>
              </a:spcAft>
            </a:pPr>
            <a:r>
              <a:rPr lang="en-GB" altLang="en-US" sz="2100" dirty="0">
                <a:effectLst>
                  <a:outerShdw blurRad="38100" dist="38100" dir="2700000" algn="tl">
                    <a:srgbClr val="000000"/>
                  </a:outerShdw>
                </a:effectLst>
              </a:rPr>
              <a:t>“</a:t>
            </a:r>
            <a:r>
              <a:rPr lang="en-GB" altLang="en-US" sz="2100" dirty="0">
                <a:solidFill>
                  <a:schemeClr val="accent1"/>
                </a:solidFill>
                <a:effectLst>
                  <a:outerShdw blurRad="38100" dist="38100" dir="2700000" algn="tl">
                    <a:srgbClr val="000000"/>
                  </a:outerShdw>
                </a:effectLst>
              </a:rPr>
              <a:t>Those who live only to satisfy their own sinful nature will harvest decay and death from that sinful nature.</a:t>
            </a:r>
            <a:r>
              <a:rPr lang="en-GB" altLang="en-US" sz="2100" dirty="0">
                <a:effectLst>
                  <a:outerShdw blurRad="38100" dist="38100" dir="2700000" algn="tl">
                    <a:srgbClr val="000000"/>
                  </a:outerShdw>
                </a:effectLst>
              </a:rPr>
              <a:t> But those who live to please the Spirit will </a:t>
            </a:r>
            <a:r>
              <a:rPr lang="en-GB" altLang="en-US" sz="2100" dirty="0">
                <a:solidFill>
                  <a:schemeClr val="accent1"/>
                </a:solidFill>
                <a:effectLst>
                  <a:outerShdw blurRad="38100" dist="38100" dir="2700000" algn="tl">
                    <a:srgbClr val="000000"/>
                  </a:outerShdw>
                </a:effectLst>
              </a:rPr>
              <a:t>harvest everlasting life from the Spirit</a:t>
            </a:r>
            <a:r>
              <a:rPr lang="en-GB" altLang="en-US" sz="2100" dirty="0">
                <a:effectLst>
                  <a:outerShdw blurRad="38100" dist="38100" dir="2700000" algn="tl">
                    <a:srgbClr val="000000"/>
                  </a:outerShdw>
                </a:effectLst>
              </a:rPr>
              <a:t>.” (Galatians 6:8)</a:t>
            </a: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1213536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F7D9-9FAF-D3D7-51E3-F34B08CFE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09245E8-2363-E294-66AD-D2653F19E46F}"/>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Sabbath/Sunday Conflict</a:t>
            </a:r>
          </a:p>
        </p:txBody>
      </p:sp>
      <p:sp>
        <p:nvSpPr>
          <p:cNvPr id="11267" name="Text Box 3">
            <a:extLst>
              <a:ext uri="{FF2B5EF4-FFF2-40B4-BE49-F238E27FC236}">
                <a16:creationId xmlns:a16="http://schemas.microsoft.com/office/drawing/2014/main" id="{EAB4BBF7-9247-B672-BE17-F7ACD6A23B21}"/>
              </a:ext>
            </a:extLst>
          </p:cNvPr>
          <p:cNvSpPr txBox="1">
            <a:spLocks noChangeArrowheads="1"/>
          </p:cNvSpPr>
          <p:nvPr/>
        </p:nvSpPr>
        <p:spPr bwMode="auto">
          <a:xfrm>
            <a:off x="729673" y="1362003"/>
            <a:ext cx="10724536"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History will be repeated. False religion will be exalted. The first day of the week, a common working day, possessing no sanctity whatever, will be set up as was the image at Babylon. All nations and tongues and peoples will be commanded to worship this spurious sabbath. This is Satan’s plan to make of no account the day instituted by God, and given to the world as a memorial of creation. { 7BC 976.7 } </a:t>
            </a:r>
          </a:p>
          <a:p>
            <a:pPr algn="just">
              <a:spcAft>
                <a:spcPts val="1200"/>
              </a:spcAft>
            </a:pPr>
            <a:r>
              <a:rPr lang="en-GB" altLang="en-US" sz="2400" dirty="0">
                <a:effectLst>
                  <a:outerShdw blurRad="38100" dist="38100" dir="2700000" algn="tl">
                    <a:srgbClr val="000000"/>
                  </a:outerShdw>
                </a:effectLst>
              </a:rPr>
              <a:t>The conflict is between design law of the Sabbath – the day God hugs us and pours out His Spirit on us Verses the arbitrary observance of Sunday imposed and forced upon us on forceful threat of death. </a:t>
            </a:r>
          </a:p>
        </p:txBody>
      </p:sp>
    </p:spTree>
    <p:extLst>
      <p:ext uri="{BB962C8B-B14F-4D97-AF65-F5344CB8AC3E}">
        <p14:creationId xmlns:p14="http://schemas.microsoft.com/office/powerpoint/2010/main" val="1988746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1706-F471-42B2-D11F-BD823AAE527A}"/>
              </a:ext>
            </a:extLst>
          </p:cNvPr>
          <p:cNvSpPr>
            <a:spLocks noGrp="1"/>
          </p:cNvSpPr>
          <p:nvPr>
            <p:ph type="title"/>
          </p:nvPr>
        </p:nvSpPr>
        <p:spPr>
          <a:xfrm>
            <a:off x="913795" y="609600"/>
            <a:ext cx="10353761" cy="772391"/>
          </a:xfrm>
        </p:spPr>
        <p:txBody>
          <a:bodyPr/>
          <a:lstStyle/>
          <a:p>
            <a:r>
              <a:rPr lang="en-AU" dirty="0"/>
              <a:t>Freedom in the Son</a:t>
            </a:r>
          </a:p>
        </p:txBody>
      </p:sp>
      <p:sp>
        <p:nvSpPr>
          <p:cNvPr id="3" name="Content Placeholder 2">
            <a:extLst>
              <a:ext uri="{FF2B5EF4-FFF2-40B4-BE49-F238E27FC236}">
                <a16:creationId xmlns:a16="http://schemas.microsoft.com/office/drawing/2014/main" id="{2EB406F6-59E1-B9E6-1EA4-E2E2ACCFC05B}"/>
              </a:ext>
            </a:extLst>
          </p:cNvPr>
          <p:cNvSpPr>
            <a:spLocks noGrp="1"/>
          </p:cNvSpPr>
          <p:nvPr>
            <p:ph idx="1"/>
          </p:nvPr>
        </p:nvSpPr>
        <p:spPr>
          <a:xfrm>
            <a:off x="913794" y="1581432"/>
            <a:ext cx="10353762" cy="3695136"/>
          </a:xfrm>
        </p:spPr>
        <p:txBody>
          <a:bodyPr>
            <a:normAutofit/>
          </a:bodyPr>
          <a:lstStyle/>
          <a:p>
            <a:pPr marL="0" indent="0">
              <a:buNone/>
            </a:pPr>
            <a:r>
              <a:rPr lang="en-GB" dirty="0"/>
              <a:t>John 8:36  So if the </a:t>
            </a:r>
            <a:r>
              <a:rPr lang="en-GB" dirty="0">
                <a:solidFill>
                  <a:schemeClr val="accent1"/>
                </a:solidFill>
              </a:rPr>
              <a:t>Son sets you free</a:t>
            </a:r>
            <a:r>
              <a:rPr lang="en-GB" dirty="0"/>
              <a:t>, you will be free indeed. </a:t>
            </a:r>
          </a:p>
          <a:p>
            <a:pPr marL="0" indent="0">
              <a:buNone/>
            </a:pPr>
            <a:r>
              <a:rPr lang="en-GB" dirty="0"/>
              <a:t>John 8:37  I know that you are Abraham's descendants. </a:t>
            </a:r>
            <a:r>
              <a:rPr lang="en-GB" dirty="0">
                <a:solidFill>
                  <a:schemeClr val="accent1"/>
                </a:solidFill>
              </a:rPr>
              <a:t>Yet you are looking for a way to kill me, because you have no room for my word. </a:t>
            </a:r>
          </a:p>
          <a:p>
            <a:pPr marL="0" indent="0">
              <a:buNone/>
            </a:pPr>
            <a:r>
              <a:rPr lang="en-GB" dirty="0"/>
              <a:t>The Spirit of Freedom in the Son of God comes in extra measure of the Sabbath.</a:t>
            </a:r>
            <a:endParaRPr lang="en-AU" dirty="0"/>
          </a:p>
        </p:txBody>
      </p:sp>
    </p:spTree>
    <p:extLst>
      <p:ext uri="{BB962C8B-B14F-4D97-AF65-F5344CB8AC3E}">
        <p14:creationId xmlns:p14="http://schemas.microsoft.com/office/powerpoint/2010/main" val="59944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3829-D2FC-C5A7-3857-4632B081722D}"/>
              </a:ext>
            </a:extLst>
          </p:cNvPr>
          <p:cNvSpPr>
            <a:spLocks noGrp="1"/>
          </p:cNvSpPr>
          <p:nvPr>
            <p:ph type="title"/>
          </p:nvPr>
        </p:nvSpPr>
        <p:spPr>
          <a:xfrm>
            <a:off x="913794" y="401782"/>
            <a:ext cx="10353761" cy="678873"/>
          </a:xfrm>
        </p:spPr>
        <p:txBody>
          <a:bodyPr/>
          <a:lstStyle/>
          <a:p>
            <a:r>
              <a:rPr lang="en-AU" dirty="0"/>
              <a:t>Spirit Comes on the Sabbath</a:t>
            </a:r>
          </a:p>
        </p:txBody>
      </p:sp>
      <p:sp>
        <p:nvSpPr>
          <p:cNvPr id="3" name="Content Placeholder 2">
            <a:extLst>
              <a:ext uri="{FF2B5EF4-FFF2-40B4-BE49-F238E27FC236}">
                <a16:creationId xmlns:a16="http://schemas.microsoft.com/office/drawing/2014/main" id="{1ADAAF6F-8FAF-CF07-9194-EAD1FA4C6661}"/>
              </a:ext>
            </a:extLst>
          </p:cNvPr>
          <p:cNvSpPr>
            <a:spLocks noGrp="1"/>
          </p:cNvSpPr>
          <p:nvPr>
            <p:ph idx="1"/>
          </p:nvPr>
        </p:nvSpPr>
        <p:spPr>
          <a:xfrm>
            <a:off x="913794" y="1352832"/>
            <a:ext cx="10353762" cy="4152336"/>
          </a:xfrm>
        </p:spPr>
        <p:txBody>
          <a:bodyPr>
            <a:normAutofit/>
          </a:bodyPr>
          <a:lstStyle/>
          <a:p>
            <a:pPr marL="0" indent="0">
              <a:buNone/>
            </a:pPr>
            <a:r>
              <a:rPr lang="en-GB" dirty="0"/>
              <a:t>All heaven was represented to me as beholding and watching upon the Sabbath those who acknowledge the claims of the fourth commandment and are observing the Sabbath. Angels were marking their interest in, and high regard for,  this divine institution. Those who sanctified the Lord God in their hearts by a strictly devotional frame of mind, and who sought to improve the sacred hours in keeping the Sabbath to the best of their ability, and to </a:t>
            </a:r>
            <a:r>
              <a:rPr lang="en-GB" dirty="0" err="1"/>
              <a:t>honor</a:t>
            </a:r>
            <a:r>
              <a:rPr lang="en-GB" dirty="0"/>
              <a:t> God by calling the Sabbath a delight—</a:t>
            </a:r>
            <a:r>
              <a:rPr lang="en-GB" dirty="0">
                <a:solidFill>
                  <a:schemeClr val="accent1"/>
                </a:solidFill>
              </a:rPr>
              <a:t>these the angels were specially blessing with light and health, and special strength was given them.</a:t>
            </a:r>
            <a:r>
              <a:rPr lang="en-GB" dirty="0"/>
              <a:t> But, on the other hand, the angels were turning from those who failed to appreciate the sacredness of God’s sanctified day, and were removing from them their light and their strength</a:t>
            </a:r>
            <a:r>
              <a:rPr lang="en-GB" dirty="0">
                <a:solidFill>
                  <a:schemeClr val="accent1"/>
                </a:solidFill>
              </a:rPr>
              <a:t>. I saw them overshadowed with a cloud, desponding, and frequently sad. They felt a lack of the Spirit of God. </a:t>
            </a:r>
            <a:r>
              <a:rPr lang="en-GB" dirty="0"/>
              <a:t>{ 2T 704.3} </a:t>
            </a:r>
            <a:endParaRPr lang="en-AU" dirty="0"/>
          </a:p>
        </p:txBody>
      </p:sp>
    </p:spTree>
    <p:extLst>
      <p:ext uri="{BB962C8B-B14F-4D97-AF65-F5344CB8AC3E}">
        <p14:creationId xmlns:p14="http://schemas.microsoft.com/office/powerpoint/2010/main" val="147052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555EF-F4A6-A76F-6AD3-FE1D18CAD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77A64-D481-CCE4-ED67-4CE85C7F4196}"/>
              </a:ext>
            </a:extLst>
          </p:cNvPr>
          <p:cNvSpPr>
            <a:spLocks noGrp="1"/>
          </p:cNvSpPr>
          <p:nvPr>
            <p:ph type="title"/>
          </p:nvPr>
        </p:nvSpPr>
        <p:spPr>
          <a:xfrm>
            <a:off x="913794" y="401782"/>
            <a:ext cx="10353761" cy="678873"/>
          </a:xfrm>
        </p:spPr>
        <p:txBody>
          <a:bodyPr/>
          <a:lstStyle/>
          <a:p>
            <a:r>
              <a:rPr lang="en-AU" dirty="0"/>
              <a:t>Spirit Comes on the Sabbath</a:t>
            </a:r>
          </a:p>
        </p:txBody>
      </p:sp>
      <p:sp>
        <p:nvSpPr>
          <p:cNvPr id="3" name="Content Placeholder 2">
            <a:extLst>
              <a:ext uri="{FF2B5EF4-FFF2-40B4-BE49-F238E27FC236}">
                <a16:creationId xmlns:a16="http://schemas.microsoft.com/office/drawing/2014/main" id="{492E4D44-EF86-010C-FC0E-E0FBF9694F57}"/>
              </a:ext>
            </a:extLst>
          </p:cNvPr>
          <p:cNvSpPr>
            <a:spLocks noGrp="1"/>
          </p:cNvSpPr>
          <p:nvPr>
            <p:ph idx="1"/>
          </p:nvPr>
        </p:nvSpPr>
        <p:spPr>
          <a:xfrm>
            <a:off x="913794" y="1352832"/>
            <a:ext cx="10353762" cy="4152336"/>
          </a:xfrm>
        </p:spPr>
        <p:txBody>
          <a:bodyPr>
            <a:normAutofit/>
          </a:bodyPr>
          <a:lstStyle/>
          <a:p>
            <a:pPr marL="0" indent="0">
              <a:buNone/>
            </a:pPr>
            <a:r>
              <a:rPr lang="en-GB" dirty="0"/>
              <a:t>I saw that God had children who do not see and keep the Sabbath. They have not rejected the light upon it. And at the commencement of the time of trouble, we were filled with the Holy Ghost as we went forth and proclaimed the Sabbath more fully. This enraged the churches and nominal Adventists, as they could not refute the Sabbath truth. And at this time God’s chosen all saw clearly that we had the truth, and they came out and endured the persecution with us. I saw the sword, famine, pestilence, and great confusion in the land. The wicked thought that we had brought the judgments upon them, and they rose up and took counsel to rid the earth of us, thinking that then the evil would be stayed. { EW 33.2} </a:t>
            </a:r>
            <a:endParaRPr lang="en-AU" dirty="0"/>
          </a:p>
        </p:txBody>
      </p:sp>
    </p:spTree>
    <p:extLst>
      <p:ext uri="{BB962C8B-B14F-4D97-AF65-F5344CB8AC3E}">
        <p14:creationId xmlns:p14="http://schemas.microsoft.com/office/powerpoint/2010/main" val="331791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AF76-AF37-A413-9AAC-0DB386A2E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DEC19-3C87-2020-6D61-5B6C89025B64}"/>
              </a:ext>
            </a:extLst>
          </p:cNvPr>
          <p:cNvSpPr>
            <a:spLocks noGrp="1"/>
          </p:cNvSpPr>
          <p:nvPr>
            <p:ph type="title"/>
          </p:nvPr>
        </p:nvSpPr>
        <p:spPr>
          <a:xfrm>
            <a:off x="919118" y="45892"/>
            <a:ext cx="10353761" cy="803564"/>
          </a:xfrm>
        </p:spPr>
        <p:txBody>
          <a:bodyPr/>
          <a:lstStyle/>
          <a:p>
            <a:r>
              <a:rPr lang="en-AU" dirty="0"/>
              <a:t>Can God’s Law be changed?</a:t>
            </a:r>
          </a:p>
        </p:txBody>
      </p:sp>
      <p:sp>
        <p:nvSpPr>
          <p:cNvPr id="3" name="Content Placeholder 2">
            <a:extLst>
              <a:ext uri="{FF2B5EF4-FFF2-40B4-BE49-F238E27FC236}">
                <a16:creationId xmlns:a16="http://schemas.microsoft.com/office/drawing/2014/main" id="{0A63F0E2-2B66-4131-FE60-865C33B6E57A}"/>
              </a:ext>
            </a:extLst>
          </p:cNvPr>
          <p:cNvSpPr>
            <a:spLocks noGrp="1"/>
          </p:cNvSpPr>
          <p:nvPr>
            <p:ph idx="1"/>
          </p:nvPr>
        </p:nvSpPr>
        <p:spPr>
          <a:xfrm>
            <a:off x="640468" y="849456"/>
            <a:ext cx="10911060" cy="4951267"/>
          </a:xfrm>
        </p:spPr>
        <p:txBody>
          <a:bodyPr>
            <a:noAutofit/>
          </a:bodyPr>
          <a:lstStyle/>
          <a:p>
            <a:pPr marL="0" indent="0" algn="just">
              <a:buNone/>
            </a:pPr>
            <a:r>
              <a:rPr lang="en-GB" sz="2100" dirty="0">
                <a:effectLst/>
                <a:ea typeface="Calibri" panose="020F0502020204030204" pitchFamily="34" charset="0"/>
                <a:cs typeface="Times New Roman" panose="02020603050405020304" pitchFamily="18" charset="0"/>
              </a:rPr>
              <a:t>We as Seventh-day Adventists know that this is referring to the characteristics of the Roman Papacy. During our prophecy seminars, when we come to the phrase “and think to change times and laws” we generally discuss what times and laws the Papacy has thought to change, such as the Sabbath.</a:t>
            </a:r>
          </a:p>
          <a:p>
            <a:pPr marL="0" indent="0" algn="just">
              <a:buNone/>
            </a:pPr>
            <a:r>
              <a:rPr lang="en-GB" sz="2100" dirty="0">
                <a:effectLst/>
                <a:ea typeface="Calibri" panose="020F0502020204030204" pitchFamily="34" charset="0"/>
                <a:cs typeface="Times New Roman" panose="02020603050405020304" pitchFamily="18" charset="0"/>
              </a:rPr>
              <a:t>But we rarely (if at all) discuss why the Papacy even thinks that God’s law can be changed. Sure, we show historical comments claiming that the Pope has been given the authority to change God’s law, but I am talking about the belief that God’s law can be changed in the first place because this is actually the root of the problem.</a:t>
            </a:r>
          </a:p>
          <a:p>
            <a:pPr marL="0" indent="0" algn="just">
              <a:buNone/>
            </a:pPr>
            <a:r>
              <a:rPr lang="en-GB" sz="2100" dirty="0">
                <a:effectLst/>
                <a:ea typeface="Calibri" panose="020F0502020204030204" pitchFamily="34" charset="0"/>
                <a:cs typeface="Times New Roman" panose="02020603050405020304" pitchFamily="18" charset="0"/>
              </a:rPr>
              <a:t>The core reason why anyone would believe that God’s law could be changed is because they view God’s law as operating like human law, which has arbitrary rules that require imposed legal punishments from the offended lawmakers – Kevin J. Mullins, Designer or Imperial Dictator. </a:t>
            </a:r>
            <a:endParaRPr lang="en-AU" sz="2100" dirty="0"/>
          </a:p>
        </p:txBody>
      </p:sp>
    </p:spTree>
    <p:extLst>
      <p:ext uri="{BB962C8B-B14F-4D97-AF65-F5344CB8AC3E}">
        <p14:creationId xmlns:p14="http://schemas.microsoft.com/office/powerpoint/2010/main" val="212572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5CA2F-C570-851D-AD73-F4196E7E2AF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0497892-A00B-47D8-2721-F6E574F4320E}"/>
              </a:ext>
            </a:extLst>
          </p:cNvPr>
          <p:cNvSpPr>
            <a:spLocks noGrp="1" noChangeArrowheads="1"/>
          </p:cNvSpPr>
          <p:nvPr>
            <p:ph type="ctrTitle"/>
          </p:nvPr>
        </p:nvSpPr>
        <p:spPr>
          <a:xfrm>
            <a:off x="1290374" y="287465"/>
            <a:ext cx="9844467" cy="628459"/>
          </a:xfrm>
        </p:spPr>
        <p:txBody>
          <a:bodyPr>
            <a:normAutofit/>
          </a:bodyPr>
          <a:lstStyle/>
          <a:p>
            <a:pPr defTabSz="1036638"/>
            <a:r>
              <a:rPr lang="en-US" altLang="en-US" sz="3200" dirty="0"/>
              <a:t>The Law is Spiritual</a:t>
            </a:r>
          </a:p>
        </p:txBody>
      </p:sp>
      <p:sp>
        <p:nvSpPr>
          <p:cNvPr id="11267" name="Text Box 3">
            <a:extLst>
              <a:ext uri="{FF2B5EF4-FFF2-40B4-BE49-F238E27FC236}">
                <a16:creationId xmlns:a16="http://schemas.microsoft.com/office/drawing/2014/main" id="{093B2B46-C4A5-CE8C-FFDA-9D0D6317F676}"/>
              </a:ext>
            </a:extLst>
          </p:cNvPr>
          <p:cNvSpPr txBox="1">
            <a:spLocks noChangeArrowheads="1"/>
          </p:cNvSpPr>
          <p:nvPr/>
        </p:nvSpPr>
        <p:spPr bwMode="auto">
          <a:xfrm>
            <a:off x="662709" y="1117708"/>
            <a:ext cx="11099799"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rPr>
              <a:t>Rom 7:14  For we know that the law is spiritual: but I am carnal, sold under sin. </a:t>
            </a:r>
          </a:p>
          <a:p>
            <a:pPr algn="just"/>
            <a:endParaRPr lang="en-GB" altLang="en-US" sz="2400" dirty="0">
              <a:effectLst>
                <a:outerShdw blurRad="38100" dist="38100" dir="2700000" algn="tl">
                  <a:srgbClr val="000000"/>
                </a:outerShdw>
              </a:effectLst>
            </a:endParaRPr>
          </a:p>
          <a:p>
            <a:pPr algn="just"/>
            <a:r>
              <a:rPr lang="en-GB" altLang="en-US" sz="2400" dirty="0">
                <a:effectLst>
                  <a:outerShdw blurRad="38100" dist="38100" dir="2700000" algn="tl">
                    <a:srgbClr val="000000"/>
                  </a:outerShdw>
                </a:effectLst>
              </a:rPr>
              <a:t>“The law of God is something that relates to the spirit of a person. The law of God is relational in nature. </a:t>
            </a:r>
            <a:r>
              <a:rPr lang="en-GB" altLang="en-US" sz="2400" dirty="0">
                <a:solidFill>
                  <a:srgbClr val="92D050"/>
                </a:solidFill>
                <a:effectLst>
                  <a:outerShdw blurRad="38100" dist="38100" dir="2700000" algn="tl">
                    <a:srgbClr val="000000"/>
                  </a:outerShdw>
                </a:effectLst>
              </a:rPr>
              <a:t>It is a law that tells you the effect of the Spirit of God living in you rather than telling you this is what you must do to please God.</a:t>
            </a:r>
          </a:p>
          <a:p>
            <a:pPr algn="just"/>
            <a:r>
              <a:rPr lang="en-GB" altLang="en-US" sz="2400" dirty="0">
                <a:effectLst>
                  <a:outerShdw blurRad="38100" dist="38100" dir="2700000" algn="tl">
                    <a:srgbClr val="000000"/>
                  </a:outerShdw>
                </a:effectLst>
              </a:rPr>
              <a:t> </a:t>
            </a:r>
          </a:p>
          <a:p>
            <a:pPr algn="just"/>
            <a:r>
              <a:rPr lang="en-GB" altLang="en-US" sz="2000" dirty="0">
                <a:effectLst>
                  <a:outerShdw blurRad="38100" dist="38100" dir="2700000" algn="tl">
                    <a:srgbClr val="000000"/>
                  </a:outerShdw>
                </a:effectLst>
              </a:rPr>
              <a:t>But he who looks into </a:t>
            </a:r>
            <a:r>
              <a:rPr lang="en-GB" altLang="en-US" sz="2000" dirty="0">
                <a:solidFill>
                  <a:srgbClr val="92D050"/>
                </a:solidFill>
                <a:effectLst>
                  <a:outerShdw blurRad="38100" dist="38100" dir="2700000" algn="tl">
                    <a:srgbClr val="000000"/>
                  </a:outerShdw>
                </a:effectLst>
              </a:rPr>
              <a:t>the perfect law of liberty </a:t>
            </a:r>
            <a:r>
              <a:rPr lang="en-GB" altLang="en-US" sz="2000" dirty="0">
                <a:effectLst>
                  <a:outerShdw blurRad="38100" dist="38100" dir="2700000" algn="tl">
                    <a:srgbClr val="000000"/>
                  </a:outerShdw>
                </a:effectLst>
              </a:rPr>
              <a:t>and continues in it, and is not a forgetful hearer but a doer of the work, this one will be blessed in what he does. James 1:25  </a:t>
            </a:r>
          </a:p>
          <a:p>
            <a:pPr algn="just"/>
            <a:endParaRPr lang="en-GB" altLang="en-US" sz="2400" dirty="0">
              <a:effectLst>
                <a:outerShdw blurRad="38100" dist="38100" dir="2700000" algn="tl">
                  <a:srgbClr val="000000"/>
                </a:outerShdw>
              </a:effectLst>
            </a:endParaRPr>
          </a:p>
          <a:p>
            <a:pPr algn="just"/>
            <a:r>
              <a:rPr lang="en-GB" altLang="en-US" sz="2400" dirty="0">
                <a:effectLst>
                  <a:outerShdw blurRad="38100" dist="38100" dir="2700000" algn="tl">
                    <a:srgbClr val="000000"/>
                  </a:outerShdw>
                </a:effectLst>
              </a:rPr>
              <a:t>A law that is used to enforce obedience is not a law of liberty but rather a law of restriction. The law of God is a prophecy of what happens to those who love God and are filled with His life.” As You Judge p 55,56</a:t>
            </a:r>
          </a:p>
          <a:p>
            <a:pPr algn="just"/>
            <a:endParaRPr lang="en-GB" altLang="en-US" sz="2800" dirty="0">
              <a:effectLst>
                <a:outerShdw blurRad="38100" dist="38100" dir="2700000" algn="tl">
                  <a:srgbClr val="000000"/>
                </a:outerShdw>
              </a:effectLst>
            </a:endParaRPr>
          </a:p>
          <a:p>
            <a:pPr algn="just"/>
            <a:endParaRPr lang="en-GB" altLang="en-US" sz="3200" dirty="0">
              <a:effectLst>
                <a:outerShdw blurRad="38100" dist="38100" dir="2700000" algn="tl">
                  <a:srgbClr val="000000"/>
                </a:outerShdw>
              </a:effectLst>
            </a:endParaRPr>
          </a:p>
          <a:p>
            <a:pPr algn="just"/>
            <a:r>
              <a:rPr lang="en-GB" altLang="en-US" sz="3200" dirty="0">
                <a:effectLst>
                  <a:outerShdw blurRad="38100" dist="38100" dir="2700000" algn="tl">
                    <a:srgbClr val="000000"/>
                  </a:outerShdw>
                </a:effectLst>
              </a:rPr>
              <a:t> </a:t>
            </a:r>
            <a:endParaRPr lang="en-AU"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285856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389615" y="498396"/>
            <a:ext cx="9066818" cy="633765"/>
          </a:xfrm>
        </p:spPr>
        <p:txBody>
          <a:bodyPr>
            <a:normAutofit/>
          </a:bodyPr>
          <a:lstStyle/>
          <a:p>
            <a:pPr defTabSz="1036638"/>
            <a:r>
              <a:rPr lang="en-US" altLang="en-US" sz="3200" dirty="0"/>
              <a:t>The Law is Spiritual</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909955" y="1447484"/>
            <a:ext cx="10205833"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rPr>
              <a:t>This is the covenant I will establish with the people of Israel after that time, declares the Lord. </a:t>
            </a:r>
            <a:r>
              <a:rPr lang="en-GB" altLang="en-US" sz="2200" dirty="0">
                <a:solidFill>
                  <a:srgbClr val="92D050"/>
                </a:solidFill>
                <a:effectLst>
                  <a:outerShdw blurRad="38100" dist="38100" dir="2700000" algn="tl">
                    <a:srgbClr val="000000"/>
                  </a:outerShdw>
                </a:effectLst>
              </a:rPr>
              <a:t>I will put my laws in their minds and write them on their hearts. </a:t>
            </a:r>
            <a:r>
              <a:rPr lang="en-GB" altLang="en-US" sz="2200" dirty="0">
                <a:effectLst>
                  <a:outerShdw blurRad="38100" dist="38100" dir="2700000" algn="tl">
                    <a:srgbClr val="000000"/>
                  </a:outerShdw>
                </a:effectLst>
              </a:rPr>
              <a:t>I will be their God, and they will be my people.   Hebrews 8:10 (NIV)</a:t>
            </a:r>
          </a:p>
          <a:p>
            <a:pPr algn="just"/>
            <a:endParaRPr lang="en-GB" altLang="en-US" sz="2000" dirty="0">
              <a:effectLst>
                <a:outerShdw blurRad="38100" dist="38100" dir="2700000" algn="tl">
                  <a:srgbClr val="000000"/>
                </a:outerShdw>
              </a:effectLst>
            </a:endParaRPr>
          </a:p>
          <a:p>
            <a:pPr algn="just"/>
            <a:r>
              <a:rPr lang="en-GB" altLang="en-US" sz="2400" dirty="0">
                <a:effectLst>
                  <a:outerShdw blurRad="38100" dist="38100" dir="2700000" algn="tl">
                    <a:srgbClr val="000000"/>
                  </a:outerShdw>
                </a:effectLst>
              </a:rPr>
              <a:t>How do you write a law on a person’s heart? This can only be done through personal relationship. As a person comes to know God and begins to love Him and asks for His Spirit, the Spirit begins to change the person’s heart and the law of God begins to operate within us automatically. This is the only way for a law to give freedom and liberty. – As You Judge p. 56.</a:t>
            </a:r>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329163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1B8A-95DC-51C3-425F-FEA6539B5C5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BCF468-6732-01DD-2A22-92E7FF03FDE9}"/>
              </a:ext>
            </a:extLst>
          </p:cNvPr>
          <p:cNvSpPr>
            <a:spLocks noGrp="1" noChangeArrowheads="1"/>
          </p:cNvSpPr>
          <p:nvPr>
            <p:ph type="ctrTitle"/>
          </p:nvPr>
        </p:nvSpPr>
        <p:spPr>
          <a:xfrm>
            <a:off x="1173764" y="320947"/>
            <a:ext cx="9844467" cy="628459"/>
          </a:xfrm>
        </p:spPr>
        <p:txBody>
          <a:bodyPr>
            <a:normAutofit/>
          </a:bodyPr>
          <a:lstStyle/>
          <a:p>
            <a:pPr defTabSz="1036638"/>
            <a:r>
              <a:rPr lang="en-US" altLang="en-US" sz="3200" dirty="0"/>
              <a:t>Sweet Fruit of the 1888 Message</a:t>
            </a:r>
          </a:p>
        </p:txBody>
      </p:sp>
      <p:sp>
        <p:nvSpPr>
          <p:cNvPr id="9" name="TextBox 8">
            <a:extLst>
              <a:ext uri="{FF2B5EF4-FFF2-40B4-BE49-F238E27FC236}">
                <a16:creationId xmlns:a16="http://schemas.microsoft.com/office/drawing/2014/main" id="{F2DF989D-B983-B03B-438F-08D8FB76F003}"/>
              </a:ext>
            </a:extLst>
          </p:cNvPr>
          <p:cNvSpPr txBox="1"/>
          <p:nvPr/>
        </p:nvSpPr>
        <p:spPr>
          <a:xfrm>
            <a:off x="1041400" y="1220324"/>
            <a:ext cx="10378209" cy="4664995"/>
          </a:xfrm>
          <a:prstGeom prst="rect">
            <a:avLst/>
          </a:prstGeom>
          <a:noFill/>
        </p:spPr>
        <p:txBody>
          <a:bodyPr wrap="square">
            <a:spAutoFit/>
          </a:bodyPr>
          <a:lstStyle/>
          <a:p>
            <a:pPr algn="just">
              <a:lnSpc>
                <a:spcPct val="115000"/>
              </a:lnSpc>
              <a:spcAft>
                <a:spcPts val="1000"/>
              </a:spcAft>
            </a:pPr>
            <a:r>
              <a:rPr lang="en-AU" sz="2000" b="1" dirty="0">
                <a:effectLst/>
                <a:ea typeface="Calibri" panose="020F0502020204030204" pitchFamily="34" charset="0"/>
                <a:cs typeface="Times New Roman" panose="02020603050405020304" pitchFamily="18" charset="0"/>
              </a:rPr>
              <a:t>Thus every attribute of God is simply the attribute of love. And love includes the all in all of our Father. His laws are simply the laws of a kind Father, intended to promote the happiness of his children. They are not arbitrary. It is not that God, sitting up on some high throne, said to mankind, You do thus and so, and I will let you live; but you do otherwise, and I will kill you.</a:t>
            </a:r>
            <a:r>
              <a:rPr lang="en-AU" sz="2000" b="1" u="sng" dirty="0">
                <a:effectLst/>
                <a:ea typeface="Calibri" panose="020F0502020204030204" pitchFamily="34" charset="0"/>
                <a:cs typeface="Times New Roman" panose="02020603050405020304" pitchFamily="18" charset="0"/>
              </a:rPr>
              <a:t> God does not kill. He is the Fountain of life</a:t>
            </a:r>
            <a:r>
              <a:rPr lang="en-AU" sz="2000" b="1" dirty="0">
                <a:effectLst/>
                <a:ea typeface="Calibri" panose="020F0502020204030204" pitchFamily="34" charset="0"/>
                <a:cs typeface="Times New Roman" panose="02020603050405020304" pitchFamily="18" charset="0"/>
              </a:rPr>
              <a:t>.</a:t>
            </a:r>
            <a:r>
              <a:rPr lang="en-AU" sz="2000" dirty="0">
                <a:effectLst/>
                <a:ea typeface="Calibri" panose="020F0502020204030204" pitchFamily="34" charset="0"/>
                <a:cs typeface="Times New Roman" panose="02020603050405020304" pitchFamily="18" charset="0"/>
              </a:rPr>
              <a:t> His laws are not so simply because he said so, but even so because they were so. In infinite wisdom he foreknew the underlying principles of happiness and life, and in infinite love he foretold these principles, saying, This way, my child; here is the joy and peace and life forevermore. Don't go that way. That way is misery and death. Every precept of the decalogue, which is the epitome of his law, directly speaks from this principle. He sought to lift man into the worship of one God and Father, that he might unite him into one loving family of brothers and sisters. – George Fifield, General Conference Daily Bulletin, Feb 17, 1897.</a:t>
            </a:r>
          </a:p>
        </p:txBody>
      </p:sp>
    </p:spTree>
    <p:extLst>
      <p:ext uri="{BB962C8B-B14F-4D97-AF65-F5344CB8AC3E}">
        <p14:creationId xmlns:p14="http://schemas.microsoft.com/office/powerpoint/2010/main" val="1831663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E1927-D1E0-BFAF-5064-3952E7E992D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1823979-EF05-7832-75BD-30B9F5B88634}"/>
              </a:ext>
            </a:extLst>
          </p:cNvPr>
          <p:cNvSpPr>
            <a:spLocks noGrp="1" noChangeArrowheads="1"/>
          </p:cNvSpPr>
          <p:nvPr>
            <p:ph type="ctrTitle"/>
          </p:nvPr>
        </p:nvSpPr>
        <p:spPr>
          <a:xfrm>
            <a:off x="1173765" y="415637"/>
            <a:ext cx="9844467" cy="613064"/>
          </a:xfrm>
        </p:spPr>
        <p:txBody>
          <a:bodyPr>
            <a:normAutofit/>
          </a:bodyPr>
          <a:lstStyle/>
          <a:p>
            <a:pPr defTabSz="1036638"/>
            <a:r>
              <a:rPr lang="en-US" altLang="en-US" sz="3200" dirty="0"/>
              <a:t>Freedom of Choice or Arbitrary Rule</a:t>
            </a:r>
          </a:p>
        </p:txBody>
      </p:sp>
      <p:sp>
        <p:nvSpPr>
          <p:cNvPr id="11267" name="Text Box 3">
            <a:extLst>
              <a:ext uri="{FF2B5EF4-FFF2-40B4-BE49-F238E27FC236}">
                <a16:creationId xmlns:a16="http://schemas.microsoft.com/office/drawing/2014/main" id="{0E494D3D-A30D-9740-B0F4-3EB7F4774A0C}"/>
              </a:ext>
            </a:extLst>
          </p:cNvPr>
          <p:cNvSpPr txBox="1">
            <a:spLocks noChangeArrowheads="1"/>
          </p:cNvSpPr>
          <p:nvPr/>
        </p:nvSpPr>
        <p:spPr bwMode="auto">
          <a:xfrm>
            <a:off x="976745" y="1288110"/>
            <a:ext cx="1004148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215900" algn="just">
              <a:spcBef>
                <a:spcPts val="700"/>
              </a:spcBef>
              <a:spcAft>
                <a:spcPts val="700"/>
              </a:spcAft>
            </a:pPr>
            <a:r>
              <a:rPr lang="en-GB" sz="2400" kern="1050" dirty="0">
                <a:solidFill>
                  <a:srgbClr val="92D050"/>
                </a:solidFill>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God placed man under law, as an indispensable condition of his very existence. </a:t>
            </a:r>
            <a:r>
              <a:rPr lang="en-GB" sz="24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He was a subject of the divine government, and there can be no government without law. God might have created man without the power to transgress His law; </a:t>
            </a:r>
            <a:r>
              <a:rPr lang="en-GB" sz="2400" kern="1050" dirty="0">
                <a:solidFill>
                  <a:srgbClr val="92D050"/>
                </a:solidFill>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He might have withheld the hand of Adam from touching the forbidden fruit; but in that case man would have been, not a free moral agent, but a mere automaton. Without freedom of choice, his obedience would not have been voluntary, but forced.</a:t>
            </a:r>
            <a:r>
              <a:rPr lang="en-GB" sz="24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 </a:t>
            </a:r>
            <a:r>
              <a:rPr lang="en-GB" sz="2400" kern="1050" dirty="0">
                <a:solidFill>
                  <a:srgbClr val="92D050"/>
                </a:solidFill>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There could have been no development of character. </a:t>
            </a:r>
            <a:r>
              <a:rPr lang="en-GB" sz="24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Such a course would have been contrary to God’s plan in dealing with the inhabitants of other worlds. It would have been unworthy of man as an intelligent being, and would have sustained Satan’s charge of God’s arbitrary rule. { PP 49.1}</a:t>
            </a:r>
            <a:endParaRPr lang="en-AU" sz="2400" dirty="0">
              <a:effectLst/>
              <a:latin typeface="Palatino Linotype" panose="02040502050505030304" pitchFamily="18"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17395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8BF6D-6E3F-9CDF-8D8D-22670576D78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545F91D-EA09-7A32-931F-6B6FFA380D0F}"/>
              </a:ext>
            </a:extLst>
          </p:cNvPr>
          <p:cNvSpPr>
            <a:spLocks noGrp="1" noChangeArrowheads="1"/>
          </p:cNvSpPr>
          <p:nvPr>
            <p:ph type="ctrTitle"/>
          </p:nvPr>
        </p:nvSpPr>
        <p:spPr>
          <a:xfrm>
            <a:off x="1389615" y="498396"/>
            <a:ext cx="9066818" cy="633765"/>
          </a:xfrm>
        </p:spPr>
        <p:txBody>
          <a:bodyPr>
            <a:normAutofit/>
          </a:bodyPr>
          <a:lstStyle/>
          <a:p>
            <a:pPr defTabSz="1036638"/>
            <a:r>
              <a:rPr lang="en-US" altLang="en-US" sz="3200" dirty="0"/>
              <a:t>Commandments ARE promises</a:t>
            </a:r>
          </a:p>
        </p:txBody>
      </p:sp>
      <p:sp>
        <p:nvSpPr>
          <p:cNvPr id="11267" name="Text Box 3">
            <a:extLst>
              <a:ext uri="{FF2B5EF4-FFF2-40B4-BE49-F238E27FC236}">
                <a16:creationId xmlns:a16="http://schemas.microsoft.com/office/drawing/2014/main" id="{A96B92DD-28C3-8A17-03E1-D18CF610C6E7}"/>
              </a:ext>
            </a:extLst>
          </p:cNvPr>
          <p:cNvSpPr txBox="1">
            <a:spLocks noChangeArrowheads="1"/>
          </p:cNvSpPr>
          <p:nvPr/>
        </p:nvSpPr>
        <p:spPr bwMode="auto">
          <a:xfrm>
            <a:off x="415637" y="1351508"/>
            <a:ext cx="11128664"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solidFill>
                  <a:srgbClr val="92D050"/>
                </a:solidFill>
                <a:effectLst>
                  <a:outerShdw blurRad="38100" dist="38100" dir="2700000" algn="tl">
                    <a:srgbClr val="000000"/>
                  </a:outerShdw>
                </a:effectLst>
              </a:rPr>
              <a:t>The ten commandments, Thou shalt, and Thou shalt not, are ten promises, assured to us if we render obedience to the law governing the universe</a:t>
            </a:r>
            <a:r>
              <a:rPr lang="en-GB" altLang="en-US" sz="2200" dirty="0">
                <a:effectLst>
                  <a:outerShdw blurRad="38100" dist="38100" dir="2700000" algn="tl">
                    <a:srgbClr val="000000"/>
                  </a:outerShdw>
                </a:effectLst>
              </a:rPr>
              <a:t>. “If ye love me, keep my commandments.” Here is the sum and substance of the law of God. The terms of salvation for every son and daughter of Adam are here outlined (Manuscript 41, 1896). { 1BC 1105.1 } </a:t>
            </a:r>
          </a:p>
          <a:p>
            <a:pPr algn="just"/>
            <a:endParaRPr lang="en-GB" altLang="en-US" sz="2200" dirty="0">
              <a:effectLst>
                <a:outerShdw blurRad="38100" dist="38100" dir="2700000" algn="tl">
                  <a:srgbClr val="000000"/>
                </a:outerShdw>
              </a:effectLst>
            </a:endParaRPr>
          </a:p>
          <a:p>
            <a:pPr algn="just"/>
            <a:r>
              <a:rPr lang="en-GB" altLang="en-US" sz="2200" dirty="0">
                <a:solidFill>
                  <a:srgbClr val="92D050"/>
                </a:solidFill>
                <a:effectLst>
                  <a:outerShdw blurRad="38100" dist="38100" dir="2700000" algn="tl">
                    <a:srgbClr val="000000"/>
                  </a:outerShdw>
                </a:effectLst>
              </a:rPr>
              <a:t>The ten holy precepts spoken by Christ upon Sinai’s mount were the revelation of the character of God</a:t>
            </a:r>
            <a:r>
              <a:rPr lang="en-GB" altLang="en-US" sz="2200" dirty="0">
                <a:effectLst>
                  <a:outerShdw blurRad="38100" dist="38100" dir="2700000" algn="tl">
                    <a:srgbClr val="000000"/>
                  </a:outerShdw>
                </a:effectLst>
              </a:rPr>
              <a:t>, and made known to the world the fact that He had jurisdiction over the whole human heritage. That law of ten precepts of the greatest love that can be presented to man is the voice of God from heaven speaking to the soul in promise, “</a:t>
            </a:r>
            <a:r>
              <a:rPr lang="en-GB" altLang="en-US" sz="2200" dirty="0">
                <a:solidFill>
                  <a:srgbClr val="92D050"/>
                </a:solidFill>
                <a:effectLst>
                  <a:outerShdw blurRad="38100" dist="38100" dir="2700000" algn="tl">
                    <a:srgbClr val="000000"/>
                  </a:outerShdw>
                </a:effectLst>
              </a:rPr>
              <a:t>This do, and you will not come under the dominion and control of Satan.” There is not a negative in that law, although it may appear thus. It is DO, and Live </a:t>
            </a:r>
            <a:r>
              <a:rPr lang="en-GB" altLang="en-US" sz="2200" dirty="0">
                <a:effectLst>
                  <a:outerShdw blurRad="38100" dist="38100" dir="2700000" algn="tl">
                    <a:srgbClr val="000000"/>
                  </a:outerShdw>
                </a:effectLst>
              </a:rPr>
              <a:t>(Letter 89, 1898). { 1BC 1105.2 } </a:t>
            </a:r>
            <a:endParaRPr lang="en-AU" altLang="en-US" sz="2200" dirty="0">
              <a:effectLst>
                <a:outerShdw blurRad="38100" dist="38100" dir="2700000" algn="tl">
                  <a:srgbClr val="000000"/>
                </a:outerShdw>
              </a:effectLst>
            </a:endParaRPr>
          </a:p>
        </p:txBody>
      </p:sp>
    </p:spTree>
    <p:extLst>
      <p:ext uri="{BB962C8B-B14F-4D97-AF65-F5344CB8AC3E}">
        <p14:creationId xmlns:p14="http://schemas.microsoft.com/office/powerpoint/2010/main" val="275765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F063-E7AD-83DB-A444-A11A9736272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A412BF5-9DA5-9B07-8F65-89944C2186B6}"/>
              </a:ext>
            </a:extLst>
          </p:cNvPr>
          <p:cNvSpPr>
            <a:spLocks noGrp="1" noChangeArrowheads="1"/>
          </p:cNvSpPr>
          <p:nvPr>
            <p:ph type="ctrTitle"/>
          </p:nvPr>
        </p:nvSpPr>
        <p:spPr>
          <a:xfrm>
            <a:off x="915518" y="408288"/>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Waggoner on the 10 Commandments</a:t>
            </a:r>
          </a:p>
        </p:txBody>
      </p:sp>
      <p:sp>
        <p:nvSpPr>
          <p:cNvPr id="11267" name="Text Box 3">
            <a:extLst>
              <a:ext uri="{FF2B5EF4-FFF2-40B4-BE49-F238E27FC236}">
                <a16:creationId xmlns:a16="http://schemas.microsoft.com/office/drawing/2014/main" id="{7D4CCDEF-95C0-42D6-5F94-FF56BD923319}"/>
              </a:ext>
            </a:extLst>
          </p:cNvPr>
          <p:cNvSpPr txBox="1">
            <a:spLocks noChangeArrowheads="1"/>
          </p:cNvSpPr>
          <p:nvPr/>
        </p:nvSpPr>
        <p:spPr bwMode="auto">
          <a:xfrm>
            <a:off x="729673" y="1584611"/>
            <a:ext cx="1072453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solidFill>
                  <a:srgbClr val="92D050"/>
                </a:solidFill>
                <a:effectLst>
                  <a:outerShdw blurRad="38100" dist="38100" dir="2700000" algn="tl">
                    <a:srgbClr val="000000"/>
                  </a:outerShdw>
                </a:effectLst>
              </a:rPr>
              <a:t>In the ten commandments He tells us what He will do for us. </a:t>
            </a:r>
            <a:r>
              <a:rPr lang="en-GB" altLang="en-US" sz="2400" dirty="0">
                <a:effectLst>
                  <a:outerShdw blurRad="38100" dist="38100" dir="2700000" algn="tl">
                    <a:srgbClr val="000000"/>
                  </a:outerShdw>
                </a:effectLst>
              </a:rPr>
              <a:t>He says we shall not worship any false god; nor set up any idol; nor take His name in vain; nor break His holy Sabbath; nor dishonour our parents; nor kill, nor steal, nor commit adultery, nor covet:-we shall do no evil, but He will keep us pure and holy. </a:t>
            </a:r>
            <a:r>
              <a:rPr lang="en-GB" altLang="en-US" sz="2400" dirty="0">
                <a:solidFill>
                  <a:srgbClr val="92D050"/>
                </a:solidFill>
                <a:effectLst>
                  <a:outerShdw blurRad="38100" dist="38100" dir="2700000" algn="tl">
                    <a:srgbClr val="000000"/>
                  </a:outerShdw>
                </a:effectLst>
              </a:rPr>
              <a:t>The ten commandments are His "exceeding great and precious promises" and "He is faithful that promised!" Let us trust Him, and He will write His laws in our hearts and minds,</a:t>
            </a:r>
            <a:r>
              <a:rPr lang="en-GB" altLang="en-US" sz="2400" dirty="0">
                <a:effectLst>
                  <a:outerShdw blurRad="38100" dist="38100" dir="2700000" algn="tl">
                    <a:srgbClr val="000000"/>
                  </a:outerShdw>
                </a:effectLst>
              </a:rPr>
              <a:t> so that we shall not sin against Him in thought, word, or deed. {February 19, 1903 EJW, PTUK 122.8} </a:t>
            </a:r>
          </a:p>
        </p:txBody>
      </p:sp>
    </p:spTree>
    <p:extLst>
      <p:ext uri="{BB962C8B-B14F-4D97-AF65-F5344CB8AC3E}">
        <p14:creationId xmlns:p14="http://schemas.microsoft.com/office/powerpoint/2010/main" val="1223629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6680</TotalTime>
  <Words>3351</Words>
  <Application>Microsoft Office PowerPoint</Application>
  <PresentationFormat>Widescreen</PresentationFormat>
  <Paragraphs>82</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Bookman Old Style</vt:lpstr>
      <vt:lpstr>Calibri</vt:lpstr>
      <vt:lpstr>Palatino Linotype</vt:lpstr>
      <vt:lpstr>Rockwell</vt:lpstr>
      <vt:lpstr>Damask</vt:lpstr>
      <vt:lpstr>Think to Change Times and Laws</vt:lpstr>
      <vt:lpstr>Work of the Little Horn</vt:lpstr>
      <vt:lpstr>Can God’s Law be changed?</vt:lpstr>
      <vt:lpstr>The Law is Spiritual</vt:lpstr>
      <vt:lpstr>The Law is Spiritual</vt:lpstr>
      <vt:lpstr>Sweet Fruit of the 1888 Message</vt:lpstr>
      <vt:lpstr>Freedom of Choice or Arbitrary Rule</vt:lpstr>
      <vt:lpstr>Commandments ARE promises</vt:lpstr>
      <vt:lpstr>Waggoner on the 10 Commandments</vt:lpstr>
      <vt:lpstr>Satan Makes Commandments Arbitrary</vt:lpstr>
      <vt:lpstr>Origin of Thinking to Change the Law</vt:lpstr>
      <vt:lpstr>Law of Life and Law of Death</vt:lpstr>
      <vt:lpstr>God’s Principles</vt:lpstr>
      <vt:lpstr>The Nature of the Papacy</vt:lpstr>
      <vt:lpstr>Nature of the Papacy</vt:lpstr>
      <vt:lpstr>An Adventist Dilemma</vt:lpstr>
      <vt:lpstr>Framing Mischief Through the Law</vt:lpstr>
      <vt:lpstr>Christ Frees us from Satan’s Lies about the law</vt:lpstr>
      <vt:lpstr>God is not an executioner</vt:lpstr>
      <vt:lpstr>The Wages of Sin and Fruit of the Spirit</vt:lpstr>
      <vt:lpstr>Sabbath/Sunday Conflict</vt:lpstr>
      <vt:lpstr>Freedom in the Son</vt:lpstr>
      <vt:lpstr>Spirit Comes on the Sabbath</vt:lpstr>
      <vt:lpstr>Spirit Comes on the Sabbath</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239</cp:revision>
  <dcterms:created xsi:type="dcterms:W3CDTF">2006-05-23T07:55:33Z</dcterms:created>
  <dcterms:modified xsi:type="dcterms:W3CDTF">2025-05-02T10:12:53Z</dcterms:modified>
</cp:coreProperties>
</file>