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279" r:id="rId2"/>
    <p:sldId id="597" r:id="rId3"/>
    <p:sldId id="627" r:id="rId4"/>
    <p:sldId id="647" r:id="rId5"/>
    <p:sldId id="628" r:id="rId6"/>
    <p:sldId id="638" r:id="rId7"/>
    <p:sldId id="651" r:id="rId8"/>
    <p:sldId id="670" r:id="rId9"/>
    <p:sldId id="639" r:id="rId10"/>
    <p:sldId id="629" r:id="rId11"/>
    <p:sldId id="641" r:id="rId12"/>
    <p:sldId id="665" r:id="rId13"/>
    <p:sldId id="630" r:id="rId14"/>
    <p:sldId id="649" r:id="rId15"/>
    <p:sldId id="671" r:id="rId16"/>
    <p:sldId id="426" r:id="rId17"/>
    <p:sldId id="560" r:id="rId18"/>
    <p:sldId id="33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02" y="80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18</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191805" y="1191768"/>
            <a:ext cx="6717827" cy="4474463"/>
          </a:xfrm>
        </p:spPr>
        <p:txBody>
          <a:bodyPr>
            <a:noAutofit/>
          </a:bodyPr>
          <a:lstStyle/>
          <a:p>
            <a:pPr algn="ctr"/>
            <a:r>
              <a:rPr lang="en-AU" sz="4800" dirty="0">
                <a:effectLst>
                  <a:outerShdw blurRad="38100" dist="38100" dir="2700000" algn="tl">
                    <a:srgbClr val="000000">
                      <a:alpha val="43137"/>
                    </a:srgbClr>
                  </a:outerShdw>
                </a:effectLst>
              </a:rPr>
              <a:t>Why Do you </a:t>
            </a:r>
            <a:r>
              <a:rPr lang="en-AU" sz="4800">
                <a:effectLst>
                  <a:outerShdw blurRad="38100" dist="38100" dir="2700000" algn="tl">
                    <a:srgbClr val="000000">
                      <a:alpha val="43137"/>
                    </a:srgbClr>
                  </a:outerShdw>
                </a:effectLst>
              </a:rPr>
              <a:t>Not Understand</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708827" y="569996"/>
            <a:ext cx="8393116" cy="743547"/>
          </a:xfrm>
        </p:spPr>
        <p:txBody>
          <a:bodyPr>
            <a:normAutofit fontScale="90000"/>
          </a:bodyPr>
          <a:lstStyle/>
          <a:p>
            <a:pPr defTabSz="1036638"/>
            <a:r>
              <a:rPr lang="en-US" altLang="en-US" sz="3200" dirty="0"/>
              <a:t>Agape can’t end a relationship. It always hangs on</a:t>
            </a:r>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784408" y="1582935"/>
            <a:ext cx="106231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If love never gives up and this love abides in us then we will never give up on those we love. This principle extends far beyond a spouse; it applies to all close and enduring relationships that we have with those around us. Yes, we may have acquaintances who are not walking in the path of light whom we don’t know well , but for those we have loved, prayed with, cared for and spent enjoyable time with, we can’t simply throw those relationships away when our friends head in a different direction. We never forget them, always pray for them, and yearn for reconnection and restoration when separation occurs. – Harden Not You Hearts page 192</a:t>
            </a:r>
          </a:p>
        </p:txBody>
      </p:sp>
    </p:spTree>
    <p:extLst>
      <p:ext uri="{BB962C8B-B14F-4D97-AF65-F5344CB8AC3E}">
        <p14:creationId xmlns:p14="http://schemas.microsoft.com/office/powerpoint/2010/main" val="150569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7473-5AC9-3632-9A0C-0DC5AE777B6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9A76233-C109-8D3E-5825-18A9C3468F67}"/>
              </a:ext>
            </a:extLst>
          </p:cNvPr>
          <p:cNvSpPr>
            <a:spLocks noGrp="1" noChangeArrowheads="1"/>
          </p:cNvSpPr>
          <p:nvPr>
            <p:ph type="ctrTitle"/>
          </p:nvPr>
        </p:nvSpPr>
        <p:spPr>
          <a:xfrm>
            <a:off x="1145896" y="390466"/>
            <a:ext cx="9703258" cy="576633"/>
          </a:xfrm>
        </p:spPr>
        <p:txBody>
          <a:bodyPr>
            <a:normAutofit fontScale="90000"/>
          </a:bodyPr>
          <a:lstStyle/>
          <a:p>
            <a:pPr defTabSz="1036638"/>
            <a:r>
              <a:rPr lang="en-US" altLang="en-US" sz="3200" dirty="0"/>
              <a:t>The Revelation of the Character of God</a:t>
            </a:r>
          </a:p>
        </p:txBody>
      </p:sp>
      <p:sp>
        <p:nvSpPr>
          <p:cNvPr id="11267" name="Text Box 3">
            <a:extLst>
              <a:ext uri="{FF2B5EF4-FFF2-40B4-BE49-F238E27FC236}">
                <a16:creationId xmlns:a16="http://schemas.microsoft.com/office/drawing/2014/main" id="{F83232DC-5D76-74FF-2000-BA61C56D7788}"/>
              </a:ext>
            </a:extLst>
          </p:cNvPr>
          <p:cNvSpPr txBox="1">
            <a:spLocks noChangeArrowheads="1"/>
          </p:cNvSpPr>
          <p:nvPr/>
        </p:nvSpPr>
        <p:spPr bwMode="auto">
          <a:xfrm>
            <a:off x="716111" y="1253034"/>
            <a:ext cx="10759776"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As the “whole creation </a:t>
            </a:r>
            <a:r>
              <a:rPr lang="en-GB" altLang="en-US" sz="2200" dirty="0" err="1">
                <a:effectLst>
                  <a:outerShdw blurRad="38100" dist="38100" dir="2700000" algn="tl">
                    <a:srgbClr val="000000"/>
                  </a:outerShdw>
                </a:effectLst>
                <a:latin typeface="Palatino Linotype" panose="02040502050505030304" pitchFamily="18" charset="0"/>
              </a:rPr>
              <a:t>groaneth</a:t>
            </a:r>
            <a:r>
              <a:rPr lang="en-GB" altLang="en-US" sz="2200" dirty="0">
                <a:effectLst>
                  <a:outerShdw blurRad="38100" dist="38100" dir="2700000" algn="tl">
                    <a:srgbClr val="000000"/>
                  </a:outerShdw>
                </a:effectLst>
                <a:latin typeface="Palatino Linotype" panose="02040502050505030304" pitchFamily="18" charset="0"/>
              </a:rPr>
              <a:t> and </a:t>
            </a:r>
            <a:r>
              <a:rPr lang="en-GB" altLang="en-US" sz="2200" dirty="0" err="1">
                <a:effectLst>
                  <a:outerShdw blurRad="38100" dist="38100" dir="2700000" algn="tl">
                    <a:srgbClr val="000000"/>
                  </a:outerShdw>
                </a:effectLst>
                <a:latin typeface="Palatino Linotype" panose="02040502050505030304" pitchFamily="18" charset="0"/>
              </a:rPr>
              <a:t>travaileth</a:t>
            </a:r>
            <a:r>
              <a:rPr lang="en-GB" altLang="en-US" sz="2200" dirty="0">
                <a:effectLst>
                  <a:outerShdw blurRad="38100" dist="38100" dir="2700000" algn="tl">
                    <a:srgbClr val="000000"/>
                  </a:outerShdw>
                </a:effectLst>
                <a:latin typeface="Palatino Linotype" panose="02040502050505030304" pitchFamily="18" charset="0"/>
              </a:rPr>
              <a:t> in pain together” ( Romans 8:26, 22), the heart of the infinite Father is pained in sympathy. Our world is a vast lazar house, a scene of misery that we dare not allow even our thoughts to dwell upon. Did we realize it as it is, the burden would be too terrible.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Yet God feels it all. </a:t>
            </a:r>
            <a:r>
              <a:rPr lang="en-GB" altLang="en-US" sz="2200" dirty="0">
                <a:effectLst>
                  <a:outerShdw blurRad="38100" dist="38100" dir="2700000" algn="tl">
                    <a:srgbClr val="000000"/>
                  </a:outerShdw>
                </a:effectLst>
                <a:latin typeface="Palatino Linotype" panose="02040502050505030304" pitchFamily="18" charset="0"/>
              </a:rPr>
              <a:t>Education 263.2</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We have learned that God is like Jesus revealed on Earth.</a:t>
            </a:r>
          </a:p>
          <a:p>
            <a:pPr algn="just"/>
            <a:r>
              <a:rPr lang="en-GB" altLang="en-US" sz="2200" dirty="0">
                <a:effectLst>
                  <a:outerShdw blurRad="38100" dist="38100" dir="2700000" algn="tl">
                    <a:srgbClr val="000000"/>
                  </a:outerShdw>
                </a:effectLst>
                <a:latin typeface="Palatino Linotype" panose="02040502050505030304" pitchFamily="18" charset="0"/>
              </a:rPr>
              <a:t>We have learned that God is not a destroyer.</a:t>
            </a:r>
          </a:p>
          <a:p>
            <a:pPr algn="just"/>
            <a:r>
              <a:rPr lang="en-GB" altLang="en-US" sz="2200" dirty="0">
                <a:effectLst>
                  <a:outerShdw blurRad="38100" dist="38100" dir="2700000" algn="tl">
                    <a:srgbClr val="000000"/>
                  </a:outerShdw>
                </a:effectLst>
                <a:latin typeface="Palatino Linotype" panose="02040502050505030304" pitchFamily="18" charset="0"/>
              </a:rPr>
              <a:t>This has opened to our eyes the truth of Agape. </a:t>
            </a:r>
          </a:p>
          <a:p>
            <a:pPr algn="just"/>
            <a:r>
              <a:rPr lang="en-GB" altLang="en-US" sz="2200" dirty="0">
                <a:effectLst>
                  <a:outerShdw blurRad="38100" dist="38100" dir="2700000" algn="tl">
                    <a:srgbClr val="000000"/>
                  </a:outerShdw>
                </a:effectLst>
                <a:latin typeface="Palatino Linotype" panose="02040502050505030304" pitchFamily="18" charset="0"/>
              </a:rPr>
              <a:t>In the knowledge of the Character of God, we now look at relationships differently</a:t>
            </a:r>
          </a:p>
          <a:p>
            <a:pPr algn="just"/>
            <a:r>
              <a:rPr lang="en-GB" altLang="en-US" sz="2200" dirty="0">
                <a:effectLst>
                  <a:outerShdw blurRad="38100" dist="38100" dir="2700000" algn="tl">
                    <a:srgbClr val="000000"/>
                  </a:outerShdw>
                </a:effectLst>
                <a:latin typeface="Palatino Linotype" panose="02040502050505030304" pitchFamily="18" charset="0"/>
              </a:rPr>
              <a:t>We can’t give up on them – ever. (We maybe separated through circumstances physically but we can’t give up on them.)</a:t>
            </a:r>
          </a:p>
        </p:txBody>
      </p:sp>
    </p:spTree>
    <p:extLst>
      <p:ext uri="{BB962C8B-B14F-4D97-AF65-F5344CB8AC3E}">
        <p14:creationId xmlns:p14="http://schemas.microsoft.com/office/powerpoint/2010/main" val="44673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A52F-7DF6-C981-C636-762EA1C1212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E771B7E-2F15-F4C6-445B-523712E5CE9B}"/>
              </a:ext>
            </a:extLst>
          </p:cNvPr>
          <p:cNvSpPr>
            <a:spLocks noGrp="1" noChangeArrowheads="1"/>
          </p:cNvSpPr>
          <p:nvPr>
            <p:ph type="ctrTitle"/>
          </p:nvPr>
        </p:nvSpPr>
        <p:spPr>
          <a:xfrm>
            <a:off x="1145896" y="390466"/>
            <a:ext cx="9703258" cy="576633"/>
          </a:xfrm>
        </p:spPr>
        <p:txBody>
          <a:bodyPr>
            <a:normAutofit/>
          </a:bodyPr>
          <a:lstStyle/>
          <a:p>
            <a:pPr defTabSz="1036638"/>
            <a:r>
              <a:rPr lang="en-US" altLang="en-US" sz="3200" dirty="0"/>
              <a:t>One Flesh – God Puts Together</a:t>
            </a:r>
          </a:p>
        </p:txBody>
      </p:sp>
      <p:sp>
        <p:nvSpPr>
          <p:cNvPr id="11267" name="Text Box 3">
            <a:extLst>
              <a:ext uri="{FF2B5EF4-FFF2-40B4-BE49-F238E27FC236}">
                <a16:creationId xmlns:a16="http://schemas.microsoft.com/office/drawing/2014/main" id="{C81C0583-0386-BD4E-D95E-C4DF21BA1E67}"/>
              </a:ext>
            </a:extLst>
          </p:cNvPr>
          <p:cNvSpPr txBox="1">
            <a:spLocks noChangeArrowheads="1"/>
          </p:cNvSpPr>
          <p:nvPr/>
        </p:nvSpPr>
        <p:spPr bwMode="auto">
          <a:xfrm>
            <a:off x="716111" y="1253034"/>
            <a:ext cx="107597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Pharisees also came unto him, tempting him, and saying unto him, Is it lawful for a man to put away his wife for every cause? And he answered and said unto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Have ye not read, that he which made them at the beginning made them male and female, And said, For this cause shall a man leave father and mother, and shall cleave to his wife: and they twain shall be one flesh? Wherefore they are no more twain, but one flesh. What therefore God hath joined together, let not man put asunder.</a:t>
            </a:r>
            <a:r>
              <a:rPr lang="en-GB" altLang="en-US" sz="2400" dirty="0">
                <a:effectLst>
                  <a:outerShdw blurRad="38100" dist="38100" dir="2700000" algn="tl">
                    <a:srgbClr val="000000"/>
                  </a:outerShdw>
                </a:effectLst>
                <a:latin typeface="Palatino Linotype" panose="02040502050505030304" pitchFamily="18" charset="0"/>
              </a:rPr>
              <a:t> They say unto him, Why did Moses then command to give a writing of divorcement, and to put her away? He saith unto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Moses because of the hardness of your hearts suffered you to put away your wives: but from the beginning it was not so. </a:t>
            </a:r>
            <a:r>
              <a:rPr lang="en-GB" altLang="en-US" sz="2400" dirty="0">
                <a:effectLst>
                  <a:outerShdw blurRad="38100" dist="38100" dir="2700000" algn="tl">
                    <a:srgbClr val="000000"/>
                  </a:outerShdw>
                </a:effectLst>
                <a:latin typeface="Palatino Linotype" panose="02040502050505030304" pitchFamily="18" charset="0"/>
              </a:rPr>
              <a:t>Matthew 19:3-8</a:t>
            </a:r>
          </a:p>
        </p:txBody>
      </p:sp>
    </p:spTree>
    <p:extLst>
      <p:ext uri="{BB962C8B-B14F-4D97-AF65-F5344CB8AC3E}">
        <p14:creationId xmlns:p14="http://schemas.microsoft.com/office/powerpoint/2010/main" val="288216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48D9-4640-7E24-97F5-1A8BD2B93CF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CCB61AF-2158-9F34-1388-B5C30FC09418}"/>
              </a:ext>
            </a:extLst>
          </p:cNvPr>
          <p:cNvSpPr>
            <a:spLocks noGrp="1" noChangeArrowheads="1"/>
          </p:cNvSpPr>
          <p:nvPr>
            <p:ph type="ctrTitle"/>
          </p:nvPr>
        </p:nvSpPr>
        <p:spPr>
          <a:xfrm>
            <a:off x="135467" y="221653"/>
            <a:ext cx="11684000" cy="743547"/>
          </a:xfrm>
        </p:spPr>
        <p:txBody>
          <a:bodyPr>
            <a:noAutofit/>
          </a:bodyPr>
          <a:lstStyle/>
          <a:p>
            <a:pPr defTabSz="1036638"/>
            <a:r>
              <a:rPr lang="en-US" altLang="en-US" sz="2800" dirty="0"/>
              <a:t>Jesus Counsel</a:t>
            </a:r>
            <a:endParaRPr lang="en-US" altLang="en-US" sz="2600" dirty="0"/>
          </a:p>
        </p:txBody>
      </p:sp>
      <p:sp>
        <p:nvSpPr>
          <p:cNvPr id="11267" name="Text Box 3">
            <a:extLst>
              <a:ext uri="{FF2B5EF4-FFF2-40B4-BE49-F238E27FC236}">
                <a16:creationId xmlns:a16="http://schemas.microsoft.com/office/drawing/2014/main" id="{59E70589-EA8B-C148-6796-7505CAB0E761}"/>
              </a:ext>
            </a:extLst>
          </p:cNvPr>
          <p:cNvSpPr txBox="1">
            <a:spLocks noChangeArrowheads="1"/>
          </p:cNvSpPr>
          <p:nvPr/>
        </p:nvSpPr>
        <p:spPr bwMode="auto">
          <a:xfrm>
            <a:off x="1958538" y="1291384"/>
            <a:ext cx="82749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And I say unto you, Whosoever shall put away his wife, </a:t>
            </a:r>
            <a:r>
              <a:rPr lang="en-GB" altLang="en-US" sz="2800" dirty="0">
                <a:solidFill>
                  <a:srgbClr val="92D050"/>
                </a:solidFill>
                <a:effectLst>
                  <a:outerShdw blurRad="38100" dist="38100" dir="2700000" algn="tl">
                    <a:srgbClr val="000000"/>
                  </a:outerShdw>
                </a:effectLst>
                <a:latin typeface="Palatino Linotype" panose="02040502050505030304" pitchFamily="18" charset="0"/>
              </a:rPr>
              <a:t>except it be for fornication</a:t>
            </a:r>
            <a:r>
              <a:rPr lang="en-GB" altLang="en-US" sz="2800" dirty="0">
                <a:effectLst>
                  <a:outerShdw blurRad="38100" dist="38100" dir="2700000" algn="tl">
                    <a:srgbClr val="000000"/>
                  </a:outerShdw>
                </a:effectLst>
                <a:latin typeface="Palatino Linotype" panose="02040502050505030304" pitchFamily="18" charset="0"/>
              </a:rPr>
              <a:t>, and shall marry another, committeth adultery: and whoso </a:t>
            </a:r>
            <a:r>
              <a:rPr lang="en-GB" altLang="en-US" sz="2800" dirty="0" err="1">
                <a:effectLst>
                  <a:outerShdw blurRad="38100" dist="38100" dir="2700000" algn="tl">
                    <a:srgbClr val="000000"/>
                  </a:outerShdw>
                </a:effectLst>
                <a:latin typeface="Palatino Linotype" panose="02040502050505030304" pitchFamily="18" charset="0"/>
              </a:rPr>
              <a:t>marrieth</a:t>
            </a:r>
            <a:r>
              <a:rPr lang="en-GB" altLang="en-US" sz="2800" dirty="0">
                <a:effectLst>
                  <a:outerShdw blurRad="38100" dist="38100" dir="2700000" algn="tl">
                    <a:srgbClr val="000000"/>
                  </a:outerShdw>
                </a:effectLst>
                <a:latin typeface="Palatino Linotype" panose="02040502050505030304" pitchFamily="18" charset="0"/>
              </a:rPr>
              <a:t> her which is put away doth commit adultery. Matthew 19:9 </a:t>
            </a:r>
          </a:p>
        </p:txBody>
      </p:sp>
    </p:spTree>
    <p:extLst>
      <p:ext uri="{BB962C8B-B14F-4D97-AF65-F5344CB8AC3E}">
        <p14:creationId xmlns:p14="http://schemas.microsoft.com/office/powerpoint/2010/main" val="363994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24D7C-A858-0FB1-0E71-72F81C5B56D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B7732F3-DB9C-5259-B9C6-BB082AC65F6B}"/>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Disciples Response to Jesus Words</a:t>
            </a:r>
          </a:p>
        </p:txBody>
      </p:sp>
      <p:sp>
        <p:nvSpPr>
          <p:cNvPr id="11267" name="Text Box 3">
            <a:extLst>
              <a:ext uri="{FF2B5EF4-FFF2-40B4-BE49-F238E27FC236}">
                <a16:creationId xmlns:a16="http://schemas.microsoft.com/office/drawing/2014/main" id="{7F6263CD-6A05-A6F1-2D1B-C15A32BC4CA7}"/>
              </a:ext>
            </a:extLst>
          </p:cNvPr>
          <p:cNvSpPr txBox="1">
            <a:spLocks noChangeArrowheads="1"/>
          </p:cNvSpPr>
          <p:nvPr/>
        </p:nvSpPr>
        <p:spPr bwMode="auto">
          <a:xfrm>
            <a:off x="478971" y="1030130"/>
            <a:ext cx="11234058"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Matt 19:10 His disciples say unto him, </a:t>
            </a:r>
            <a:r>
              <a:rPr lang="en-GB" sz="2400" b="0" i="0" u="none" strike="noStrike" baseline="0" dirty="0">
                <a:solidFill>
                  <a:srgbClr val="92D050"/>
                </a:solidFill>
                <a:latin typeface="Palatino Linotype" panose="02040502050505030304" pitchFamily="18" charset="0"/>
              </a:rPr>
              <a:t>If the case of the man be so with his wife, it is not good to marry. </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r>
              <a:rPr lang="en-GB" altLang="en-US" sz="2300" dirty="0">
                <a:effectLst>
                  <a:outerShdw blurRad="38100" dist="38100" dir="2700000" algn="tl">
                    <a:srgbClr val="000000"/>
                  </a:outerShdw>
                </a:effectLst>
                <a:latin typeface="Palatino Linotype" panose="02040502050505030304" pitchFamily="18" charset="0"/>
              </a:rPr>
              <a:t>What did the disciples understand from what Jesus said?</a:t>
            </a:r>
          </a:p>
          <a:p>
            <a:pPr marR="0" algn="just" rtl="0"/>
            <a:endParaRPr lang="en-GB" altLang="en-US" sz="2300" dirty="0">
              <a:effectLst>
                <a:outerShdw blurRad="38100" dist="38100" dir="2700000" algn="tl">
                  <a:srgbClr val="000000"/>
                </a:outerShdw>
              </a:effectLst>
              <a:latin typeface="Palatino Linotype" panose="02040502050505030304" pitchFamily="18" charset="0"/>
            </a:endParaRPr>
          </a:p>
          <a:p>
            <a:pPr marR="0" algn="just" rtl="0"/>
            <a:r>
              <a:rPr lang="en-GB" altLang="en-US" sz="2400" dirty="0">
                <a:effectLst>
                  <a:outerShdw blurRad="38100" dist="38100" dir="2700000" algn="tl">
                    <a:srgbClr val="000000"/>
                  </a:outerShdw>
                </a:effectLst>
                <a:latin typeface="Palatino Linotype" panose="02040502050505030304" pitchFamily="18" charset="0"/>
              </a:rPr>
              <a:t>Not good to marry.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Evidently the disciples reasoned that human nature being what it is, and there being so many circumstances under which husband and wife find themselves incompatible, would it not be better to forgo married life altogether? </a:t>
            </a:r>
            <a:r>
              <a:rPr lang="en-GB" altLang="en-US" sz="2400" dirty="0">
                <a:effectLst>
                  <a:outerShdw blurRad="38100" dist="38100" dir="2700000" algn="tl">
                    <a:srgbClr val="000000"/>
                  </a:outerShdw>
                </a:effectLst>
                <a:latin typeface="Palatino Linotype" panose="02040502050505030304" pitchFamily="18" charset="0"/>
              </a:rPr>
              <a:t>No doubt the standard Jesus proclaimed seemed at first too high even to the disciples, as it does sometimes to Christians today. What the disciples forgot, and what Christians today are prone to forget, is that Christ offers another solution to marital unhappiness.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According to Christ’s formula, where dispositions and personalities are not congenial, the solution is to change dispositions and hearts and lives</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not partners in marriage. </a:t>
            </a:r>
            <a:r>
              <a:rPr lang="en-GB" altLang="en-US" sz="2400" dirty="0">
                <a:effectLst>
                  <a:outerShdw blurRad="38100" dist="38100" dir="2700000" algn="tl">
                    <a:srgbClr val="000000"/>
                  </a:outerShdw>
                </a:effectLst>
                <a:latin typeface="Palatino Linotype" panose="02040502050505030304" pitchFamily="18" charset="0"/>
              </a:rPr>
              <a:t>– SDA Bible COM</a:t>
            </a:r>
          </a:p>
        </p:txBody>
      </p:sp>
    </p:spTree>
    <p:extLst>
      <p:ext uri="{BB962C8B-B14F-4D97-AF65-F5344CB8AC3E}">
        <p14:creationId xmlns:p14="http://schemas.microsoft.com/office/powerpoint/2010/main" val="397600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458B-81C9-1A84-6741-5CFFE288611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88D8D72-457A-D881-0378-FDEC1D7FC995}"/>
              </a:ext>
            </a:extLst>
          </p:cNvPr>
          <p:cNvSpPr>
            <a:spLocks noGrp="1" noChangeArrowheads="1"/>
          </p:cNvSpPr>
          <p:nvPr>
            <p:ph type="ctrTitle"/>
          </p:nvPr>
        </p:nvSpPr>
        <p:spPr>
          <a:xfrm>
            <a:off x="135467" y="221654"/>
            <a:ext cx="11684000" cy="620176"/>
          </a:xfrm>
        </p:spPr>
        <p:txBody>
          <a:bodyPr>
            <a:noAutofit/>
          </a:bodyPr>
          <a:lstStyle/>
          <a:p>
            <a:pPr defTabSz="1036638"/>
            <a:r>
              <a:rPr lang="en-US" altLang="en-US" sz="2800" dirty="0"/>
              <a:t>Disciples Response to Jesus Words</a:t>
            </a:r>
          </a:p>
        </p:txBody>
      </p:sp>
      <p:sp>
        <p:nvSpPr>
          <p:cNvPr id="11267" name="Text Box 3">
            <a:extLst>
              <a:ext uri="{FF2B5EF4-FFF2-40B4-BE49-F238E27FC236}">
                <a16:creationId xmlns:a16="http://schemas.microsoft.com/office/drawing/2014/main" id="{59DA61FE-13C2-CB55-AE6B-C0B71BB27DAB}"/>
              </a:ext>
            </a:extLst>
          </p:cNvPr>
          <p:cNvSpPr txBox="1">
            <a:spLocks noChangeArrowheads="1"/>
          </p:cNvSpPr>
          <p:nvPr/>
        </p:nvSpPr>
        <p:spPr bwMode="auto">
          <a:xfrm>
            <a:off x="478971" y="1030130"/>
            <a:ext cx="1123405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400" b="0" i="0" u="none" strike="noStrike" baseline="0" dirty="0">
                <a:latin typeface="Palatino Linotype" panose="02040502050505030304" pitchFamily="18" charset="0"/>
              </a:rPr>
              <a:t>Matt 19:10 His disciples say unto him, </a:t>
            </a:r>
            <a:r>
              <a:rPr lang="en-GB" sz="2400" b="0" i="0" u="none" strike="noStrike" baseline="0" dirty="0">
                <a:solidFill>
                  <a:srgbClr val="92D050"/>
                </a:solidFill>
                <a:latin typeface="Palatino Linotype" panose="02040502050505030304" pitchFamily="18" charset="0"/>
              </a:rPr>
              <a:t>If the case of the man be so with his wife, it is not good to marry. </a:t>
            </a:r>
          </a:p>
          <a:p>
            <a:pPr marR="0" algn="just" rtl="0"/>
            <a:endParaRPr lang="en-GB" altLang="en-US" sz="2400" dirty="0">
              <a:effectLst>
                <a:outerShdw blurRad="38100" dist="38100" dir="2700000" algn="tl">
                  <a:srgbClr val="000000"/>
                </a:outerShdw>
              </a:effectLst>
              <a:latin typeface="Palatino Linotype" panose="02040502050505030304" pitchFamily="18" charset="0"/>
            </a:endParaRPr>
          </a:p>
          <a:p>
            <a:pPr marR="0" algn="just" rtl="0"/>
            <a:r>
              <a:rPr lang="en-GB" altLang="en-US" sz="2300" dirty="0">
                <a:effectLst>
                  <a:outerShdw blurRad="38100" dist="38100" dir="2700000" algn="tl">
                    <a:srgbClr val="000000"/>
                  </a:outerShdw>
                </a:effectLst>
                <a:latin typeface="Palatino Linotype" panose="02040502050505030304" pitchFamily="18" charset="0"/>
              </a:rPr>
              <a:t>It is not good to marry - That is, if a man have not the liberty to put away his wife when she is displeasing to him. God had said, Gen_2:18, It is not good for man to be alone, i.e. unmarried.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disciples seem to say, that if the husband have not the power to divorce his wife when she is displeasing to him, it is not good for him to marry.</a:t>
            </a:r>
            <a:r>
              <a:rPr lang="en-GB" altLang="en-US" sz="2300" dirty="0">
                <a:effectLst>
                  <a:outerShdw blurRad="38100" dist="38100" dir="2700000" algn="tl">
                    <a:srgbClr val="000000"/>
                  </a:outerShdw>
                </a:effectLst>
                <a:latin typeface="Palatino Linotype" panose="02040502050505030304" pitchFamily="18" charset="0"/>
              </a:rPr>
              <a:t>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Here was a flat contradiction to the decision of the Creator. </a:t>
            </a:r>
            <a:r>
              <a:rPr lang="en-GB" altLang="en-US" sz="2300" dirty="0">
                <a:effectLst>
                  <a:outerShdw blurRad="38100" dist="38100" dir="2700000" algn="tl">
                    <a:srgbClr val="000000"/>
                  </a:outerShdw>
                </a:effectLst>
                <a:latin typeface="Palatino Linotype" panose="02040502050505030304" pitchFamily="18" charset="0"/>
              </a:rPr>
              <a:t>There are difficulties and trials in all states; but let marriage and celibacy be weighed fairly, and I am persuaded the former will be found to have fewer than the latter. However, before we enter into an engagement which nothing but death can dissolve, we had need to act cautiously, carefully consulting the will and word of God. Where an unbridled passion, or a base love of money, lead the way, marriage is sure to be miserable. – Adam Clarke Commentary</a:t>
            </a:r>
          </a:p>
        </p:txBody>
      </p:sp>
    </p:spTree>
    <p:extLst>
      <p:ext uri="{BB962C8B-B14F-4D97-AF65-F5344CB8AC3E}">
        <p14:creationId xmlns:p14="http://schemas.microsoft.com/office/powerpoint/2010/main" val="2402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B7960-CDB4-6BD4-E488-8FC2970850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138A627-66AD-61AE-D26E-4D957428F6CB}"/>
              </a:ext>
            </a:extLst>
          </p:cNvPr>
          <p:cNvSpPr>
            <a:spLocks noGrp="1" noChangeArrowheads="1"/>
          </p:cNvSpPr>
          <p:nvPr>
            <p:ph type="ctrTitle"/>
          </p:nvPr>
        </p:nvSpPr>
        <p:spPr>
          <a:xfrm>
            <a:off x="1547904" y="136003"/>
            <a:ext cx="8810007" cy="628459"/>
          </a:xfrm>
        </p:spPr>
        <p:txBody>
          <a:bodyPr>
            <a:noAutofit/>
          </a:bodyPr>
          <a:lstStyle/>
          <a:p>
            <a:pPr defTabSz="1036638"/>
            <a:r>
              <a:rPr lang="en-GB" altLang="en-US" sz="2800" dirty="0"/>
              <a:t>Implications</a:t>
            </a:r>
            <a:endParaRPr lang="en-US" altLang="en-US" sz="2800" dirty="0"/>
          </a:p>
        </p:txBody>
      </p:sp>
      <p:sp>
        <p:nvSpPr>
          <p:cNvPr id="11267" name="Text Box 3">
            <a:extLst>
              <a:ext uri="{FF2B5EF4-FFF2-40B4-BE49-F238E27FC236}">
                <a16:creationId xmlns:a16="http://schemas.microsoft.com/office/drawing/2014/main" id="{5B69C44A-1EB7-CF17-7CA1-EAB2CBE3BCBD}"/>
              </a:ext>
            </a:extLst>
          </p:cNvPr>
          <p:cNvSpPr txBox="1">
            <a:spLocks noChangeArrowheads="1"/>
          </p:cNvSpPr>
          <p:nvPr/>
        </p:nvSpPr>
        <p:spPr bwMode="auto">
          <a:xfrm>
            <a:off x="694006" y="764462"/>
            <a:ext cx="10803988"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rtl="0"/>
            <a:r>
              <a:rPr lang="en-GB" sz="2200" b="0" i="0" u="none" strike="noStrike" baseline="0" dirty="0">
                <a:latin typeface="Palatino Linotype" panose="02040502050505030304" pitchFamily="18" charset="0"/>
              </a:rPr>
              <a:t>If we accept that God is agape and that as He does not condemn and destroy, we know for sure that He never lets go. Love never fails.</a:t>
            </a:r>
          </a:p>
          <a:p>
            <a:pPr marR="0" algn="just" rtl="0"/>
            <a:endParaRPr lang="en-GB" sz="2200" dirty="0">
              <a:latin typeface="Palatino Linotype" panose="02040502050505030304" pitchFamily="18" charset="0"/>
            </a:endParaRPr>
          </a:p>
          <a:p>
            <a:pPr marR="0" algn="just" rtl="0"/>
            <a:r>
              <a:rPr lang="en-GB" sz="2200" b="0" i="0" u="none" strike="noStrike" baseline="0" dirty="0">
                <a:latin typeface="Palatino Linotype" panose="02040502050505030304" pitchFamily="18" charset="0"/>
              </a:rPr>
              <a:t>If we continue to teach people that in marriage, you can let go of your spouse and marry another, we are denying the principles of Agape. Agape never lets go; remarriage let’s go and gives up if the first spouse is still alive. </a:t>
            </a:r>
          </a:p>
          <a:p>
            <a:pPr marR="0" algn="just" rtl="0"/>
            <a:endParaRPr lang="en-GB" sz="2200" dirty="0">
              <a:latin typeface="Palatino Linotype" panose="02040502050505030304" pitchFamily="18" charset="0"/>
            </a:endParaRPr>
          </a:p>
          <a:p>
            <a:pPr marR="0" algn="just" rtl="0"/>
            <a:r>
              <a:rPr lang="en-GB" sz="2200" b="0" i="0" u="none" strike="noStrike" baseline="0" dirty="0">
                <a:latin typeface="Palatino Linotype" panose="02040502050505030304" pitchFamily="18" charset="0"/>
              </a:rPr>
              <a:t>God does not conde</a:t>
            </a:r>
            <a:r>
              <a:rPr lang="en-GB" sz="2200" dirty="0">
                <a:latin typeface="Palatino Linotype" panose="02040502050505030304" pitchFamily="18" charset="0"/>
              </a:rPr>
              <a:t>mn any of His children for the events of the past. He freely forgives our sins of ignorance, because we worshipped a god of death who lets go, but now we know the truth of God’s character, we can’t present the doctrine of remarriage while the first partner is still alive. </a:t>
            </a:r>
          </a:p>
          <a:p>
            <a:pPr marR="0" algn="just" rtl="0"/>
            <a:endParaRPr lang="en-GB" sz="2200" b="0" i="0" u="none" strike="noStrike" baseline="0" dirty="0">
              <a:latin typeface="Palatino Linotype" panose="02040502050505030304" pitchFamily="18" charset="0"/>
            </a:endParaRPr>
          </a:p>
          <a:p>
            <a:pPr marR="0" algn="just" rtl="0"/>
            <a:r>
              <a:rPr lang="en-GB" sz="2200" dirty="0">
                <a:latin typeface="Palatino Linotype" panose="02040502050505030304" pitchFamily="18" charset="0"/>
              </a:rPr>
              <a:t>Just because we have developed wrong practices in the past, it does not mean we should continue to practice them in the future. Reform is often painful, but we worship a merciful loving Father who does not condemn us. We are freely forgiven.</a:t>
            </a:r>
            <a:endParaRPr lang="en-GB" sz="2200" b="0" i="0" u="none" strike="noStrike" baseline="0" dirty="0">
              <a:latin typeface="Palatino Linotype" panose="02040502050505030304" pitchFamily="18" charset="0"/>
            </a:endParaRPr>
          </a:p>
          <a:p>
            <a:pPr marR="0" algn="just" rtl="0"/>
            <a:endParaRPr lang="en-GB" sz="2400" b="0" i="0" u="none" strike="noStrike" baseline="0" dirty="0">
              <a:latin typeface="Palatino Linotype" panose="02040502050505030304" pitchFamily="18" charset="0"/>
            </a:endParaRP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 </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9641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902582" y="365760"/>
            <a:ext cx="10072914" cy="647114"/>
          </a:xfrm>
        </p:spPr>
        <p:txBody>
          <a:bodyPr>
            <a:normAutofit/>
          </a:bodyPr>
          <a:lstStyle/>
          <a:p>
            <a:pPr defTabSz="1036638"/>
            <a:r>
              <a:rPr lang="en-GB" altLang="en-US" sz="3200" dirty="0">
                <a:effectLst>
                  <a:outerShdw blurRad="38100" dist="38100" dir="2700000" algn="tl">
                    <a:srgbClr val="000000"/>
                  </a:outerShdw>
                </a:effectLst>
                <a:latin typeface="+mn-lt"/>
              </a:rPr>
              <a:t>Some May Say…</a:t>
            </a:r>
            <a:endParaRPr lang="en-US" altLang="en-US" sz="3200" dirty="0">
              <a:latin typeface="+mn-lt"/>
            </a:endParaRP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902582" y="1166842"/>
            <a:ext cx="1007291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Pastor, why are you harping on about this?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Because I have always followed truth where it leads, and I will always speak that truth regardless of the cost.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If I stop speaking what I believe is the truth for fear of others, then those others become more of a god to me that the truth of God. I cannot do this.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reformation of the marriage union is connected to a return to primitive godliness. It is connected to the channel of blessing being fully repaired. It is part of the straight Testimony to Laodicea. </a:t>
            </a:r>
          </a:p>
        </p:txBody>
      </p:sp>
    </p:spTree>
    <p:extLst>
      <p:ext uri="{BB962C8B-B14F-4D97-AF65-F5344CB8AC3E}">
        <p14:creationId xmlns:p14="http://schemas.microsoft.com/office/powerpoint/2010/main" val="317773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1" y="424255"/>
            <a:ext cx="9066818" cy="633765"/>
          </a:xfrm>
        </p:spPr>
        <p:txBody>
          <a:bodyPr>
            <a:normAutofit/>
          </a:bodyPr>
          <a:lstStyle/>
          <a:p>
            <a:pPr defTabSz="1036638"/>
            <a:r>
              <a:rPr lang="en-GB" altLang="en-US" sz="3200" dirty="0">
                <a:effectLst>
                  <a:outerShdw blurRad="38100" dist="38100" dir="2700000" algn="tl">
                    <a:srgbClr val="000000"/>
                  </a:outerShdw>
                </a:effectLst>
                <a:latin typeface="+mn-lt"/>
              </a:rPr>
              <a:t>Do Not See Hear or Understand</a:t>
            </a:r>
            <a:endParaRPr lang="en-US" altLang="en-US" sz="3200" dirty="0">
              <a:latin typeface="+mn-lt"/>
            </a:endParaRP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804333" y="1539300"/>
            <a:ext cx="1058333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b="0" i="0" u="none" strike="noStrike" baseline="0" dirty="0">
                <a:latin typeface="Palatino Linotype" panose="02040502050505030304" pitchFamily="18" charset="0"/>
              </a:rPr>
              <a:t>Therefore I speak to them in parables, because seeing they do not see, and hearing they do not hear, nor do they understand</a:t>
            </a:r>
            <a:r>
              <a:rPr lang="en-GB" sz="2400" dirty="0">
                <a:latin typeface="Palatino Linotype" panose="02040502050505030304" pitchFamily="18" charset="0"/>
              </a:rPr>
              <a:t>. Matt 13:13 </a:t>
            </a:r>
            <a:endParaRPr lang="en-GB" sz="2400" b="0" i="0" u="none" strike="noStrike" baseline="0" dirty="0">
              <a:latin typeface="Palatino Linotype" panose="02040502050505030304" pitchFamily="18" charset="0"/>
            </a:endParaRP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Then Peter answered and said to Him, "Explain this parable to us." So Jesus said, "Are you also still without understanding? Matthew 15:15-16</a:t>
            </a:r>
          </a:p>
          <a:p>
            <a:pPr marR="0" algn="just" rtl="0"/>
            <a:endParaRPr lang="en-GB" sz="2400" dirty="0">
              <a:latin typeface="Palatino Linotype" panose="02040502050505030304" pitchFamily="18" charset="0"/>
            </a:endParaRPr>
          </a:p>
          <a:p>
            <a:pPr marR="0" algn="just" rtl="0"/>
            <a:r>
              <a:rPr lang="en-GB" sz="2400" b="0" i="0" u="none" strike="noStrike" baseline="0" dirty="0">
                <a:latin typeface="Palatino Linotype" panose="02040502050505030304" pitchFamily="18" charset="0"/>
              </a:rPr>
              <a:t>But Jesus, being aware of it, said to them, "O you of little faith, why do you reason among yourselves because you have brought no bread? Do you not yet understand, or remember the five loaves of the five thousand and how many baskets you took up? Matthew 16:8-9</a:t>
            </a:r>
            <a:endParaRPr lang="en-AU" sz="2400" b="0" i="0" u="none" strike="noStrike" baseline="0" dirty="0">
              <a:latin typeface="Palatino Linotype" panose="02040502050505030304" pitchFamily="18" charset="0"/>
            </a:endParaRPr>
          </a:p>
        </p:txBody>
      </p:sp>
    </p:spTree>
    <p:extLst>
      <p:ext uri="{BB962C8B-B14F-4D97-AF65-F5344CB8AC3E}">
        <p14:creationId xmlns:p14="http://schemas.microsoft.com/office/powerpoint/2010/main" val="103876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95225-A3F6-3D44-8CA9-EE327B5FCD2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3E10E3A-788C-13F8-6082-7B4C16C39F1A}"/>
              </a:ext>
            </a:extLst>
          </p:cNvPr>
          <p:cNvSpPr>
            <a:spLocks noGrp="1" noChangeArrowheads="1"/>
          </p:cNvSpPr>
          <p:nvPr>
            <p:ph type="ctrTitle"/>
          </p:nvPr>
        </p:nvSpPr>
        <p:spPr>
          <a:xfrm>
            <a:off x="1562590" y="409740"/>
            <a:ext cx="9066818" cy="633765"/>
          </a:xfrm>
        </p:spPr>
        <p:txBody>
          <a:bodyPr>
            <a:normAutofit fontScale="90000"/>
          </a:bodyPr>
          <a:lstStyle/>
          <a:p>
            <a:pPr defTabSz="1036638"/>
            <a:r>
              <a:rPr lang="en-US" altLang="en-US" sz="3200" dirty="0"/>
              <a:t>Our Natural Thoughts are Not God’s</a:t>
            </a:r>
          </a:p>
        </p:txBody>
      </p:sp>
      <p:sp>
        <p:nvSpPr>
          <p:cNvPr id="11267" name="Text Box 3">
            <a:extLst>
              <a:ext uri="{FF2B5EF4-FFF2-40B4-BE49-F238E27FC236}">
                <a16:creationId xmlns:a16="http://schemas.microsoft.com/office/drawing/2014/main" id="{4F2EDEC5-BFA8-C7A6-A806-D2F5E53E5C7E}"/>
              </a:ext>
            </a:extLst>
          </p:cNvPr>
          <p:cNvSpPr txBox="1">
            <a:spLocks noChangeArrowheads="1"/>
          </p:cNvSpPr>
          <p:nvPr/>
        </p:nvSpPr>
        <p:spPr bwMode="auto">
          <a:xfrm>
            <a:off x="1462563" y="1479827"/>
            <a:ext cx="92668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"For My thoughts are not your thoughts, Nor are your ways My ways," says the LORD. "For as the heavens are higher than the earth, So are My ways higher than your ways, And My thoughts than your thoughts. Isaiah 55:8-9</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6872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1562591" y="467798"/>
            <a:ext cx="9066818" cy="633765"/>
          </a:xfrm>
        </p:spPr>
        <p:txBody>
          <a:bodyPr>
            <a:normAutofit/>
          </a:bodyPr>
          <a:lstStyle/>
          <a:p>
            <a:pPr defTabSz="1036638"/>
            <a:r>
              <a:rPr lang="en-US" altLang="en-US" sz="3200" dirty="0"/>
              <a:t>I will Never leave you</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302656" y="1561999"/>
            <a:ext cx="92202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err="1">
                <a:effectLst>
                  <a:outerShdw blurRad="38100" dist="38100" dir="2700000" algn="tl">
                    <a:srgbClr val="000000"/>
                  </a:outerShdw>
                </a:effectLst>
                <a:latin typeface="Palatino Linotype" panose="02040502050505030304" pitchFamily="18" charset="0"/>
              </a:rPr>
              <a:t>Heb</a:t>
            </a:r>
            <a:r>
              <a:rPr lang="en-GB" altLang="en-US" sz="2400" dirty="0">
                <a:effectLst>
                  <a:outerShdw blurRad="38100" dist="38100" dir="2700000" algn="tl">
                    <a:srgbClr val="000000"/>
                  </a:outerShdw>
                </a:effectLst>
                <a:latin typeface="Palatino Linotype" panose="02040502050505030304" pitchFamily="18" charset="0"/>
              </a:rPr>
              <a:t> 13:5 Let your conversation be without covetousness; and be content with such things as ye have: for he hath said,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will never leave thee, nor forsake thee</a:t>
            </a:r>
            <a:r>
              <a:rPr lang="en-GB" altLang="en-US" sz="2400" dirty="0">
                <a:effectLst>
                  <a:outerShdw blurRad="38100" dist="38100" dir="2700000" algn="tl">
                    <a:srgbClr val="000000"/>
                  </a:outerShdw>
                </a:effectLst>
                <a:latin typeface="Palatino Linotype" panose="02040502050505030304" pitchFamily="18" charset="0"/>
              </a:rPr>
              <a: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Mat 28:20 Teaching them to observe all things whatsoever I have commanded you: and</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lo, I am with you </a:t>
            </a:r>
            <a:r>
              <a:rPr lang="en-GB" altLang="en-US" sz="2400" dirty="0" err="1">
                <a:solidFill>
                  <a:srgbClr val="92D050"/>
                </a:solidFill>
                <a:effectLst>
                  <a:outerShdw blurRad="38100" dist="38100" dir="2700000" algn="tl">
                    <a:srgbClr val="000000"/>
                  </a:outerShdw>
                </a:effectLst>
                <a:latin typeface="Palatino Linotype" panose="02040502050505030304" pitchFamily="18" charset="0"/>
              </a:rPr>
              <a:t>alway</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 even unto the end of the world. Amen. </a:t>
            </a:r>
          </a:p>
        </p:txBody>
      </p:sp>
    </p:spTree>
    <p:extLst>
      <p:ext uri="{BB962C8B-B14F-4D97-AF65-F5344CB8AC3E}">
        <p14:creationId xmlns:p14="http://schemas.microsoft.com/office/powerpoint/2010/main" val="37917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Supply Her Place?</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1232497" y="1801451"/>
            <a:ext cx="9726997"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Love, gratitude, loyalty to the Creator—all were overborne by love to Eve. She was a part of himself, and he could not endure the thought of separation.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He did not realize that the same Infinite Power who had from the dust of the earth created him, a living, beautiful form, and had in love given him a companion, could supply her place. </a:t>
            </a:r>
            <a:r>
              <a:rPr lang="en-GB" altLang="en-US" sz="2300" dirty="0">
                <a:effectLst>
                  <a:outerShdw blurRad="38100" dist="38100" dir="2700000" algn="tl">
                    <a:srgbClr val="000000"/>
                  </a:outerShdw>
                </a:effectLst>
                <a:latin typeface="Palatino Linotype" panose="02040502050505030304" pitchFamily="18" charset="0"/>
              </a:rPr>
              <a:t>He resolved to share her fate; if she must die, he would die with her. Patriarchs and Prophets 56.2</a:t>
            </a:r>
          </a:p>
          <a:p>
            <a:pPr algn="just"/>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0970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CC55-0A61-49AD-119D-434B0555029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3FB37C7-03EE-FE6B-D5DF-1D3FFE9FA22B}"/>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How Do You Read?</a:t>
            </a:r>
          </a:p>
        </p:txBody>
      </p:sp>
      <p:sp>
        <p:nvSpPr>
          <p:cNvPr id="11267" name="Text Box 3">
            <a:extLst>
              <a:ext uri="{FF2B5EF4-FFF2-40B4-BE49-F238E27FC236}">
                <a16:creationId xmlns:a16="http://schemas.microsoft.com/office/drawing/2014/main" id="{C1BEE8DC-9FC4-CA02-7EA8-813BF1ED66BC}"/>
              </a:ext>
            </a:extLst>
          </p:cNvPr>
          <p:cNvSpPr txBox="1">
            <a:spLocks noChangeArrowheads="1"/>
          </p:cNvSpPr>
          <p:nvPr/>
        </p:nvSpPr>
        <p:spPr bwMode="auto">
          <a:xfrm>
            <a:off x="1726125" y="1490008"/>
            <a:ext cx="841668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Does God supplying Eve’s place mean that God would simply give Adam a second wife and discard Eve because of her disobedience?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Adam and Eve together are the church, they are the bride of Christ. Is Christ saying to Eve – “I will leave you and forsake you, You do not please me, So I am leaving you to die.”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Is this what Christ says to His Bride; His Church? </a:t>
            </a:r>
          </a:p>
        </p:txBody>
      </p:sp>
    </p:spTree>
    <p:extLst>
      <p:ext uri="{BB962C8B-B14F-4D97-AF65-F5344CB8AC3E}">
        <p14:creationId xmlns:p14="http://schemas.microsoft.com/office/powerpoint/2010/main" val="106814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73B3-1DB6-32F8-804A-00364A2DBFE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4B9DBE-6750-2E2F-102D-7F58697FE5B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God of All Comfort</a:t>
            </a:r>
          </a:p>
        </p:txBody>
      </p:sp>
      <p:sp>
        <p:nvSpPr>
          <p:cNvPr id="11267" name="Text Box 3">
            <a:extLst>
              <a:ext uri="{FF2B5EF4-FFF2-40B4-BE49-F238E27FC236}">
                <a16:creationId xmlns:a16="http://schemas.microsoft.com/office/drawing/2014/main" id="{655A1F2F-7129-9FB4-7E32-D84EFDE0BA9E}"/>
              </a:ext>
            </a:extLst>
          </p:cNvPr>
          <p:cNvSpPr txBox="1">
            <a:spLocks noChangeArrowheads="1"/>
          </p:cNvSpPr>
          <p:nvPr/>
        </p:nvSpPr>
        <p:spPr bwMode="auto">
          <a:xfrm>
            <a:off x="881815" y="1421847"/>
            <a:ext cx="1042836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these things the word of the LORD came unto Abram in a vision, saying, Fear not, Abram: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am thy shield, and thy exceeding great reward</a:t>
            </a:r>
            <a:r>
              <a:rPr lang="en-GB" altLang="en-US" sz="2400" dirty="0">
                <a:effectLst>
                  <a:outerShdw blurRad="38100" dist="38100" dir="2700000" algn="tl">
                    <a:srgbClr val="000000"/>
                  </a:outerShdw>
                </a:effectLst>
                <a:latin typeface="Palatino Linotype" panose="02040502050505030304" pitchFamily="18" charset="0"/>
              </a:rPr>
              <a:t>. Genesis 15:1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Blessed be God, even the Father of our Lord Jesus Christ, the Father of mercies, and the God of all comfort; 2 Cor 1:3</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Was God going to supply Eve’s place for letting her die and giving Adam another wife or was God going to supply Eve’s place by being Adam’s FIRST source of comfort?  </a:t>
            </a:r>
          </a:p>
        </p:txBody>
      </p:sp>
    </p:spTree>
    <p:extLst>
      <p:ext uri="{BB962C8B-B14F-4D97-AF65-F5344CB8AC3E}">
        <p14:creationId xmlns:p14="http://schemas.microsoft.com/office/powerpoint/2010/main" val="216934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7E95-ED76-CAC3-043B-679314DBC46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D86889C-A828-AE06-1B1E-1B90B4C60C4F}"/>
              </a:ext>
            </a:extLst>
          </p:cNvPr>
          <p:cNvSpPr>
            <a:spLocks noGrp="1" noChangeArrowheads="1"/>
          </p:cNvSpPr>
          <p:nvPr>
            <p:ph type="ctrTitle"/>
          </p:nvPr>
        </p:nvSpPr>
        <p:spPr>
          <a:xfrm>
            <a:off x="1681232" y="622323"/>
            <a:ext cx="8464253" cy="628459"/>
          </a:xfrm>
        </p:spPr>
        <p:txBody>
          <a:bodyPr>
            <a:normAutofit fontScale="90000"/>
          </a:bodyPr>
          <a:lstStyle/>
          <a:p>
            <a:pPr defTabSz="1036638"/>
            <a:r>
              <a:rPr lang="en-US" altLang="en-US" sz="3200" dirty="0"/>
              <a:t>Who Held the place as Adam’s Highest Comforter</a:t>
            </a:r>
          </a:p>
        </p:txBody>
      </p:sp>
      <p:sp>
        <p:nvSpPr>
          <p:cNvPr id="11267" name="Text Box 3">
            <a:extLst>
              <a:ext uri="{FF2B5EF4-FFF2-40B4-BE49-F238E27FC236}">
                <a16:creationId xmlns:a16="http://schemas.microsoft.com/office/drawing/2014/main" id="{ABAEC421-161A-86ED-17E7-CF6C4B68F4FF}"/>
              </a:ext>
            </a:extLst>
          </p:cNvPr>
          <p:cNvSpPr txBox="1">
            <a:spLocks noChangeArrowheads="1"/>
          </p:cNvSpPr>
          <p:nvPr/>
        </p:nvSpPr>
        <p:spPr bwMode="auto">
          <a:xfrm>
            <a:off x="558800" y="1357418"/>
            <a:ext cx="11074400"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Love, gratitude, loyalty to the Creator—all were overborne by love to Eve. She was a part of himself, and he could not endure the thought of separation. He did not realize that the same Infinite Power who had from the dust of the earth created him, a living, beautiful form, and had in love given him a companion,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could supply her place. He resolved to share her fate; if she must die, he would die with her.</a:t>
            </a:r>
            <a:r>
              <a:rPr lang="en-GB" altLang="en-US" sz="2400" dirty="0">
                <a:effectLst>
                  <a:outerShdw blurRad="38100" dist="38100" dir="2700000" algn="tl">
                    <a:srgbClr val="000000"/>
                  </a:outerShdw>
                </a:effectLst>
                <a:latin typeface="Palatino Linotype" panose="02040502050505030304" pitchFamily="18" charset="0"/>
              </a:rPr>
              <a:t> Patriarchs and Prophets 56.2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Adam thinks Eve will die. His thought to die with her shows that she was a higher source of comfort to Adam than God Himself.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Do we read this after the flesh or after the Spirit? IS God going to supply the place of Eve in the flesh – by another woman or by Himself in the Spirit</a:t>
            </a:r>
          </a:p>
          <a:p>
            <a:pPr algn="just"/>
            <a:endParaRPr lang="en-AU" altLang="en-US" sz="23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5709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1E1B-9278-BDCB-390D-1F4E92F586E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ADA2E96-565F-5070-0B4B-B499DD179206}"/>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God is Agape</a:t>
            </a:r>
          </a:p>
        </p:txBody>
      </p:sp>
      <p:sp>
        <p:nvSpPr>
          <p:cNvPr id="11267" name="Text Box 3">
            <a:extLst>
              <a:ext uri="{FF2B5EF4-FFF2-40B4-BE49-F238E27FC236}">
                <a16:creationId xmlns:a16="http://schemas.microsoft.com/office/drawing/2014/main" id="{6F75CC79-3369-5855-EDD9-ABDB943198EF}"/>
              </a:ext>
            </a:extLst>
          </p:cNvPr>
          <p:cNvSpPr txBox="1">
            <a:spLocks noChangeArrowheads="1"/>
          </p:cNvSpPr>
          <p:nvPr/>
        </p:nvSpPr>
        <p:spPr bwMode="auto">
          <a:xfrm>
            <a:off x="938086" y="1292557"/>
            <a:ext cx="1031582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1Jn 4:8 He that loveth not </a:t>
            </a:r>
            <a:r>
              <a:rPr lang="en-GB" altLang="en-US" sz="2400" dirty="0" err="1">
                <a:effectLst>
                  <a:outerShdw blurRad="38100" dist="38100" dir="2700000" algn="tl">
                    <a:srgbClr val="000000"/>
                  </a:outerShdw>
                </a:effectLst>
                <a:latin typeface="Palatino Linotype" panose="02040502050505030304" pitchFamily="18" charset="0"/>
              </a:rPr>
              <a:t>knoweth</a:t>
            </a:r>
            <a:r>
              <a:rPr lang="en-GB" altLang="en-US" sz="2400" dirty="0">
                <a:effectLst>
                  <a:outerShdw blurRad="38100" dist="38100" dir="2700000" algn="tl">
                    <a:srgbClr val="000000"/>
                  </a:outerShdw>
                </a:effectLst>
                <a:latin typeface="Palatino Linotype" panose="02040502050505030304" pitchFamily="18" charset="0"/>
              </a:rPr>
              <a:t> not God; for God is love. [Agape]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Love [Agape] never gives up, never loses faith, is always hopeful, and endures through every circumstance. Prophecy and speaking in unknown languages and special knowledge will become useless. But love will last forever! 1 Corinthians 13:7-8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Adam believed that God gave up on Eve. He didn’t know that God was Agape. He imagined Him to be only self interested, and so Adam was turned into the image of the God he imagined. </a:t>
            </a:r>
            <a:endParaRPr lang="en-AU"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2096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20383</TotalTime>
  <Words>2001</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Palatino Linotype</vt:lpstr>
      <vt:lpstr>Rockwell</vt:lpstr>
      <vt:lpstr>Damask</vt:lpstr>
      <vt:lpstr>Why Do you Not Understand</vt:lpstr>
      <vt:lpstr>Do Not See Hear or Understand</vt:lpstr>
      <vt:lpstr>Our Natural Thoughts are Not God’s</vt:lpstr>
      <vt:lpstr>I will Never leave you</vt:lpstr>
      <vt:lpstr>Supply Her Place?</vt:lpstr>
      <vt:lpstr>How Do You Read?</vt:lpstr>
      <vt:lpstr>The God of All Comfort</vt:lpstr>
      <vt:lpstr>Who Held the place as Adam’s Highest Comforter</vt:lpstr>
      <vt:lpstr>God is Agape</vt:lpstr>
      <vt:lpstr>Agape can’t end a relationship. It always hangs on</vt:lpstr>
      <vt:lpstr>The Revelation of the Character of God</vt:lpstr>
      <vt:lpstr>One Flesh – God Puts Together</vt:lpstr>
      <vt:lpstr>Jesus Counsel</vt:lpstr>
      <vt:lpstr>Disciples Response to Jesus Words</vt:lpstr>
      <vt:lpstr>Disciples Response to Jesus Words</vt:lpstr>
      <vt:lpstr>Implications</vt:lpstr>
      <vt:lpstr>Some May Say…</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388</cp:revision>
  <dcterms:created xsi:type="dcterms:W3CDTF">2006-05-23T07:55:33Z</dcterms:created>
  <dcterms:modified xsi:type="dcterms:W3CDTF">2025-02-14T22:15:50Z</dcterms:modified>
</cp:coreProperties>
</file>